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315" r:id="rId4"/>
    <p:sldId id="314" r:id="rId5"/>
    <p:sldId id="316" r:id="rId6"/>
    <p:sldId id="264" r:id="rId7"/>
    <p:sldId id="272" r:id="rId8"/>
    <p:sldId id="293" r:id="rId9"/>
    <p:sldId id="299" r:id="rId10"/>
    <p:sldId id="320" r:id="rId11"/>
    <p:sldId id="321" r:id="rId12"/>
    <p:sldId id="265" r:id="rId13"/>
    <p:sldId id="311" r:id="rId14"/>
    <p:sldId id="267" r:id="rId15"/>
    <p:sldId id="304" r:id="rId16"/>
    <p:sldId id="340" r:id="rId17"/>
    <p:sldId id="313" r:id="rId18"/>
    <p:sldId id="308" r:id="rId19"/>
    <p:sldId id="310" r:id="rId20"/>
    <p:sldId id="309" r:id="rId21"/>
    <p:sldId id="297" r:id="rId22"/>
    <p:sldId id="341" r:id="rId23"/>
    <p:sldId id="298" r:id="rId24"/>
    <p:sldId id="343" r:id="rId25"/>
    <p:sldId id="342" r:id="rId26"/>
    <p:sldId id="306" r:id="rId27"/>
    <p:sldId id="307" r:id="rId28"/>
    <p:sldId id="345" r:id="rId29"/>
    <p:sldId id="268" r:id="rId30"/>
    <p:sldId id="339" r:id="rId31"/>
    <p:sldId id="338" r:id="rId32"/>
    <p:sldId id="334" r:id="rId33"/>
    <p:sldId id="337" r:id="rId34"/>
    <p:sldId id="323" r:id="rId35"/>
    <p:sldId id="324" r:id="rId36"/>
    <p:sldId id="325" r:id="rId37"/>
    <p:sldId id="317" r:id="rId38"/>
    <p:sldId id="269" r:id="rId39"/>
    <p:sldId id="322" r:id="rId40"/>
    <p:sldId id="318" r:id="rId41"/>
    <p:sldId id="273" r:id="rId42"/>
    <p:sldId id="331" r:id="rId43"/>
    <p:sldId id="274" r:id="rId44"/>
    <p:sldId id="275" r:id="rId45"/>
    <p:sldId id="330" r:id="rId46"/>
    <p:sldId id="276" r:id="rId47"/>
    <p:sldId id="277" r:id="rId48"/>
    <p:sldId id="278" r:id="rId49"/>
    <p:sldId id="346" r:id="rId50"/>
    <p:sldId id="347" r:id="rId51"/>
    <p:sldId id="279" r:id="rId52"/>
    <p:sldId id="280" r:id="rId53"/>
    <p:sldId id="281" r:id="rId54"/>
    <p:sldId id="289" r:id="rId55"/>
    <p:sldId id="294" r:id="rId56"/>
    <p:sldId id="295" r:id="rId57"/>
    <p:sldId id="296" r:id="rId58"/>
    <p:sldId id="329" r:id="rId59"/>
    <p:sldId id="332" r:id="rId60"/>
    <p:sldId id="327" r:id="rId61"/>
    <p:sldId id="328" r:id="rId62"/>
    <p:sldId id="336" r:id="rId63"/>
    <p:sldId id="349" r:id="rId64"/>
    <p:sldId id="348" r:id="rId65"/>
    <p:sldId id="326" r:id="rId66"/>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14" y="15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1662F2-371E-4E8B-B9A6-5769E663B89F}" type="datetimeFigureOut">
              <a:rPr lang="en-GB" smtClean="0"/>
              <a:t>13/08/2016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1662F2-371E-4E8B-B9A6-5769E663B89F}" type="datetimeFigureOut">
              <a:rPr lang="en-GB" smtClean="0"/>
              <a:t>13/08/2016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1662F2-371E-4E8B-B9A6-5769E663B89F}" type="datetimeFigureOut">
              <a:rPr lang="en-GB" smtClean="0"/>
              <a:t>13/08/2016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1662F2-371E-4E8B-B9A6-5769E663B89F}" type="datetimeFigureOut">
              <a:rPr lang="en-GB" smtClean="0"/>
              <a:t>13/08/2016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662F2-371E-4E8B-B9A6-5769E663B89F}" type="datetimeFigureOut">
              <a:rPr lang="en-GB" smtClean="0"/>
              <a:t>13/08/2016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1662F2-371E-4E8B-B9A6-5769E663B89F}" type="datetimeFigureOut">
              <a:rPr lang="en-GB" smtClean="0"/>
              <a:t>13/08/2016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1662F2-371E-4E8B-B9A6-5769E663B89F}" type="datetimeFigureOut">
              <a:rPr lang="en-GB" smtClean="0"/>
              <a:t>13/08/2016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1662F2-371E-4E8B-B9A6-5769E663B89F}" type="datetimeFigureOut">
              <a:rPr lang="en-GB" smtClean="0"/>
              <a:t>13/08/2016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662F2-371E-4E8B-B9A6-5769E663B89F}" type="datetimeFigureOut">
              <a:rPr lang="en-GB" smtClean="0"/>
              <a:t>13/08/2016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662F2-371E-4E8B-B9A6-5769E663B89F}" type="datetimeFigureOut">
              <a:rPr lang="en-GB" smtClean="0"/>
              <a:t>13/08/2016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662F2-371E-4E8B-B9A6-5769E663B89F}" type="datetimeFigureOut">
              <a:rPr lang="en-GB" smtClean="0"/>
              <a:t>13/08/2016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4B5487-D758-4EC3-AEB2-E0DA077261AB}" type="slidenum">
              <a:rPr lang="en-GB" smtClean="0"/>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662F2-371E-4E8B-B9A6-5769E663B89F}" type="datetimeFigureOut">
              <a:rPr lang="en-GB" smtClean="0"/>
              <a:t>13/08/2016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B5487-D758-4EC3-AEB2-E0DA077261A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www.afro.who.int/en/clusters-a-programmes/frh/child-and-adolescent-health/programme-components/child-health.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052736"/>
            <a:ext cx="8229600" cy="2434282"/>
          </a:xfrm>
        </p:spPr>
        <p:txBody>
          <a:bodyPr>
            <a:normAutofit/>
          </a:bodyPr>
          <a:lstStyle/>
          <a:p>
            <a:pPr>
              <a:defRPr b="0" i="0"/>
            </a:pPr>
            <a:r>
              <a:rPr lang="1049" sz="7200" b="1"/>
              <a:t>Миссия Бахауллы</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88640"/>
            <a:ext cx="11521280" cy="6480720"/>
          </a:xfrm>
        </p:spPr>
        <p:txBody>
          <a:bodyPr>
            <a:normAutofit fontScale="95000"/>
          </a:bodyPr>
          <a:lstStyle/>
          <a:p>
            <a:pPr>
              <a:buNone/>
              <a:defRPr b="0" i="0"/>
            </a:pPr>
            <a:r>
              <a:rPr lang="1049" b="1" i="1" dirty="0" smtClean="0"/>
              <a:t>«…Главное предназначение Их откровения — просветить людей, дабы в час смерти могли они в совершенной чистоте, святости и в полной отрешённости вознестись к престолу Всевышнего. Свет, излучаемый сими душами, есть причина развития мира и процветания его народов. Они подобны закваске, на коей всходит мир бытия; они суть животворящая сила, чрез кою являются искусства и чудеса мира сего. Благодаря им облака изливают свою благодать на людей и земля рождает плоды свои. У всего должна быть причина, побудительная сила и животворящая основа. Сии души — символы отрешения — привносили и будут привносить великую животворную силу в мир бытия…»</a:t>
            </a:r>
          </a:p>
          <a:p>
            <a:pPr algn="r">
              <a:buNone/>
              <a:defRPr b="0" i="0"/>
            </a:pPr>
            <a:r>
              <a:rPr lang="1049" dirty="0" smtClean="0"/>
              <a:t>(Бахаулла.  «Крупицы» , LXXXI)</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b="0" i="0"/>
            </a:pPr>
            <a:endParaRPr lang="en-GB"/>
          </a:p>
        </p:txBody>
      </p:sp>
      <p:sp>
        <p:nvSpPr>
          <p:cNvPr id="3" name="Content Placeholder 2"/>
          <p:cNvSpPr>
            <a:spLocks noGrp="1"/>
          </p:cNvSpPr>
          <p:nvPr>
            <p:ph idx="1"/>
          </p:nvPr>
        </p:nvSpPr>
        <p:spPr/>
        <p:txBody>
          <a:bodyPr>
            <a:normAutofit lnSpcReduction="10000"/>
          </a:bodyPr>
          <a:lstStyle/>
          <a:p>
            <a:pPr algn="ctr">
              <a:buNone/>
              <a:defRPr b="0" i="0"/>
            </a:pPr>
            <a:r>
              <a:rPr lang="1049" sz="4300" b="1" i="1" dirty="0" smtClean="0"/>
              <a:t>…Душа, оставшаяся верной Делу Божиему и неколебимо следовавшая Его Стезёй, после своего вознесения исполнится такой силы, что все миры, сотворённые Всемогущим, вкусят от плодов её…</a:t>
            </a:r>
          </a:p>
          <a:p>
            <a:pPr algn="ctr">
              <a:buNone/>
              <a:defRPr b="0" i="0"/>
            </a:pPr>
            <a:endParaRPr lang="1049" b="1" i="1" dirty="0" smtClean="0"/>
          </a:p>
          <a:p>
            <a:pPr algn="r">
              <a:buNone/>
              <a:defRPr b="0" i="0"/>
            </a:pPr>
            <a:r>
              <a:rPr lang="1049" dirty="0" smtClean="0"/>
              <a:t>(Бахаулла.  «Крупицы» , LXXXII)</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332656"/>
            <a:ext cx="11593288" cy="6192688"/>
          </a:xfrm>
        </p:spPr>
        <p:txBody>
          <a:bodyPr>
            <a:normAutofit/>
          </a:bodyPr>
          <a:lstStyle/>
          <a:p>
            <a:pPr algn="ctr">
              <a:buNone/>
              <a:defRPr b="0" i="0"/>
            </a:pPr>
            <a:endParaRPr dirty="0"/>
          </a:p>
          <a:p>
            <a:pPr algn="ctr">
              <a:buNone/>
              <a:defRPr b="0" i="0"/>
            </a:pPr>
            <a:r>
              <a:rPr lang="1049" sz="4400" b="1" i="1" dirty="0"/>
              <a:t>«Если бы человек оценил значительность своего положения и величие своей судьбы, он обнаруживал бы только прекрасный характер, чистые дела, благопристойное и похвальное поведение».</a:t>
            </a:r>
          </a:p>
          <a:p>
            <a:pPr algn="ctr">
              <a:buNone/>
              <a:defRPr b="0" i="0"/>
            </a:pPr>
            <a:endParaRPr lang="1049" sz="3600" b="1" i="1" dirty="0"/>
          </a:p>
          <a:p>
            <a:pPr algn="r">
              <a:buNone/>
              <a:defRPr b="0" i="0"/>
            </a:pPr>
            <a:r>
              <a:rPr lang="1049" dirty="0" smtClean="0"/>
              <a:t>(Бахаулла. Скрижаль к Максуду)</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204" y="116632"/>
            <a:ext cx="8229600" cy="490066"/>
          </a:xfrm>
        </p:spPr>
        <p:txBody>
          <a:bodyPr>
            <a:normAutofit/>
          </a:bodyPr>
          <a:lstStyle/>
          <a:p>
            <a:pPr>
              <a:defRPr b="0" i="0"/>
            </a:pPr>
            <a:r>
              <a:rPr lang="1049" sz="2400" b="1" dirty="0"/>
              <a:t>Что такое «эго»</a:t>
            </a:r>
          </a:p>
        </p:txBody>
      </p:sp>
      <p:sp>
        <p:nvSpPr>
          <p:cNvPr id="3" name="Content Placeholder 2"/>
          <p:cNvSpPr>
            <a:spLocks noGrp="1"/>
          </p:cNvSpPr>
          <p:nvPr>
            <p:ph idx="1"/>
          </p:nvPr>
        </p:nvSpPr>
        <p:spPr>
          <a:xfrm>
            <a:off x="335360" y="606698"/>
            <a:ext cx="11593288" cy="5918646"/>
          </a:xfrm>
        </p:spPr>
        <p:txBody>
          <a:bodyPr>
            <a:normAutofit/>
          </a:bodyPr>
          <a:lstStyle/>
          <a:p>
            <a:pPr>
              <a:buNone/>
              <a:defRPr b="0" i="0"/>
            </a:pPr>
            <a:r>
              <a:rPr lang="1049" sz="2200" i="1" dirty="0"/>
              <a:t>Касательно заданного Вами вопроса: термин «self» («эго»), используемый в Писаниях бахаи, имеет два значения; один из них — собственная личность, сознание человека, созданное Богом. Этот термин упоминается в таких фразах, как «Тот познал Бога, кто познал самого себя» и т. д. Другая сторона личности — эго, тёмное, животное наследие, имеющееся в каждом из нас, низшая природа, способная превратиться в чудовище себялюбия, зверства, похоти и так далее. </a:t>
            </a:r>
          </a:p>
          <a:p>
            <a:pPr>
              <a:buNone/>
              <a:defRPr b="0" i="0"/>
            </a:pPr>
            <a:r>
              <a:rPr lang="1049" sz="2200" dirty="0"/>
              <a:t> </a:t>
            </a:r>
            <a:r>
              <a:rPr lang="1049" sz="2200" i="1" dirty="0"/>
              <a:t>Мы должны бороться именно против </a:t>
            </a:r>
            <a:r>
              <a:rPr lang="ru-RU" sz="2200" i="1" dirty="0" smtClean="0"/>
              <a:t>эго</a:t>
            </a:r>
            <a:r>
              <a:rPr lang="1049" sz="2200" i="1" dirty="0" smtClean="0"/>
              <a:t>, </a:t>
            </a:r>
            <a:r>
              <a:rPr lang="ru-RU" sz="2200" i="1" dirty="0" smtClean="0"/>
              <a:t>именно</a:t>
            </a:r>
            <a:r>
              <a:rPr lang="1049" sz="2200" i="1" dirty="0" smtClean="0"/>
              <a:t> </a:t>
            </a:r>
            <a:r>
              <a:rPr lang="1049" sz="2200" i="1" dirty="0"/>
              <a:t>этой стороны нашей природы, чтобы укрепить и освободить дух внутри нас и помочь ему достичь совершенства. </a:t>
            </a:r>
          </a:p>
          <a:p>
            <a:pPr>
              <a:buNone/>
              <a:defRPr b="0" i="0"/>
            </a:pPr>
            <a:r>
              <a:rPr lang="1049" sz="2200" i="1" dirty="0"/>
              <a:t>Самопожертвование означает подчинение этой низшей природы и её желаний более набожной и благородной стороне нашей личности. В конечном итоге, в своей высочайшей форме, самопожертвование означает отказ от нашей собственной воли и всего, что мы считаем своим, в пользу Бога, чтобы делать только угодное Ему. В этом случае Он очищает и наполняет славой нашу истинную личность, пока она не станет сияющей и дивной. </a:t>
            </a:r>
          </a:p>
          <a:p>
            <a:pPr algn="ctr">
              <a:buNone/>
              <a:defRPr b="0" i="0"/>
            </a:pPr>
            <a:endParaRPr lang="en-GB" sz="2000" dirty="0"/>
          </a:p>
          <a:p>
            <a:pPr algn="r">
              <a:buNone/>
              <a:defRPr b="0" i="0"/>
            </a:pPr>
            <a:r>
              <a:rPr lang="1049" sz="1400" dirty="0"/>
              <a:t>(Из письма от 10 декабря 1947, написанного от имени Шоги Эффенди одному из верующих, цитируется в сборнике «Жить жизнью бахаи», стр. 18-19</a:t>
            </a:r>
            <a:r>
              <a:rPr lang="1049" sz="1400" dirty="0" smtClean="0"/>
              <a:t>).</a:t>
            </a:r>
            <a:endParaRPr lang="en-GB" sz="20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b="0" i="0"/>
            </a:pPr>
            <a:endParaRPr lang="en-GB"/>
          </a:p>
        </p:txBody>
      </p:sp>
      <p:sp>
        <p:nvSpPr>
          <p:cNvPr id="3" name="Content Placeholder 2"/>
          <p:cNvSpPr>
            <a:spLocks noGrp="1"/>
          </p:cNvSpPr>
          <p:nvPr>
            <p:ph idx="1"/>
          </p:nvPr>
        </p:nvSpPr>
        <p:spPr/>
        <p:txBody>
          <a:bodyPr>
            <a:normAutofit/>
          </a:bodyPr>
          <a:lstStyle/>
          <a:p>
            <a:pPr algn="ctr">
              <a:buNone/>
              <a:defRPr b="0" i="0"/>
            </a:pPr>
            <a:r>
              <a:rPr lang="1049" sz="4800" b="1" i="1" dirty="0"/>
              <a:t>«Человек — высший Талисман.</a:t>
            </a:r>
          </a:p>
          <a:p>
            <a:pPr algn="ctr">
              <a:buNone/>
              <a:defRPr b="0" i="0"/>
            </a:pPr>
            <a:r>
              <a:rPr lang="1049" sz="4800" b="1" i="1" dirty="0"/>
              <a:t> Но отсутствие должного воспитания лишает его того, чем он обладает от рождения</a:t>
            </a:r>
            <a:r>
              <a:rPr lang="1049" sz="4800" dirty="0"/>
              <a:t>».</a:t>
            </a:r>
            <a:endParaRPr lang="1049" sz="4800" b="1" i="1" dirty="0"/>
          </a:p>
          <a:p>
            <a:pPr algn="r">
              <a:buNone/>
              <a:defRPr b="0" i="0"/>
            </a:pPr>
            <a:r>
              <a:rPr lang="1049" i="1" dirty="0" smtClean="0"/>
              <a:t>(</a:t>
            </a:r>
            <a:r>
              <a:rPr lang="1049" i="1" dirty="0" smtClean="0"/>
              <a:t>Бахаулла.  «Крупицы» , CXXII)</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692697"/>
            <a:ext cx="11449272" cy="5433467"/>
          </a:xfrm>
        </p:spPr>
        <p:txBody>
          <a:bodyPr>
            <a:normAutofit fontScale="95000"/>
          </a:bodyPr>
          <a:lstStyle/>
          <a:p>
            <a:pPr>
              <a:buNone/>
              <a:defRPr b="0" i="0"/>
            </a:pPr>
            <a:r>
              <a:rPr lang="1049" sz="4200" b="1" i="1" dirty="0" smtClean="0"/>
              <a:t>Сотворив мир и всё, что живёт и движется в нём, пожелал Он, Своей верховной неограниченной Волей, наделить человека единственным в своём роде отличием — способностью познавать и любить Его, способностью, кою следует считать источником животворной силы и главным замыслом Его творения</a:t>
            </a:r>
            <a:r>
              <a:rPr lang="1049" sz="4200" b="1" i="1" dirty="0" smtClean="0"/>
              <a:t>.</a:t>
            </a:r>
            <a:endParaRPr lang="1049" sz="3400" b="0" i="0" dirty="0" smtClean="0">
              <a:solidFill>
                <a:srgbClr val="00B05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692697"/>
            <a:ext cx="11449272" cy="5433467"/>
          </a:xfrm>
        </p:spPr>
        <p:txBody>
          <a:bodyPr>
            <a:normAutofit fontScale="95000" lnSpcReduction="10000"/>
          </a:bodyPr>
          <a:lstStyle/>
          <a:p>
            <a:pPr>
              <a:buNone/>
              <a:defRPr b="0" i="0"/>
            </a:pPr>
            <a:r>
              <a:rPr lang="ru-RU" sz="4200" b="1" i="1" dirty="0"/>
              <a:t>На сокровенную природу всякой </a:t>
            </a:r>
            <a:r>
              <a:rPr lang="ru-RU" sz="4200" b="1" i="1" dirty="0" smtClean="0"/>
              <a:t>сотворённой </a:t>
            </a:r>
            <a:r>
              <a:rPr lang="ru-RU" sz="4200" b="1" i="1" dirty="0"/>
              <a:t>вещи излил Он свет одного из Своих </a:t>
            </a:r>
            <a:r>
              <a:rPr lang="ru-RU" sz="4200" b="1" i="1" dirty="0" smtClean="0"/>
              <a:t>имён </a:t>
            </a:r>
            <a:r>
              <a:rPr lang="ru-RU" sz="4200" b="1" i="1" dirty="0"/>
              <a:t>и сделал </a:t>
            </a:r>
            <a:r>
              <a:rPr lang="ru-RU" sz="4200" b="1" i="1" dirty="0" smtClean="0"/>
              <a:t>её </a:t>
            </a:r>
            <a:r>
              <a:rPr lang="ru-RU" sz="4200" b="1" i="1" dirty="0"/>
              <a:t>проявлением славы одного из Своих признаков. Природу же человеческую Он сделал средоточием блеска всех Своих </a:t>
            </a:r>
            <a:r>
              <a:rPr lang="ru-RU" sz="4200" b="1" i="1" dirty="0" smtClean="0"/>
              <a:t>имён </a:t>
            </a:r>
            <a:r>
              <a:rPr lang="ru-RU" sz="4200" b="1" i="1" dirty="0"/>
              <a:t>и признаков и зерцалом Самой Личности Своей. Из всех творений лишь человек был пожалован столь великим благом, столь непреходящим даром</a:t>
            </a:r>
            <a:r>
              <a:rPr lang="ru-RU" sz="4200" b="1" i="1" dirty="0" smtClean="0"/>
              <a:t>.</a:t>
            </a:r>
            <a:endParaRPr lang="1049" sz="3400" b="0" i="0" dirty="0" smtClean="0">
              <a:solidFill>
                <a:srgbClr val="00B050"/>
              </a:solidFill>
            </a:endParaRPr>
          </a:p>
        </p:txBody>
      </p:sp>
      <p:sp>
        <p:nvSpPr>
          <p:cNvPr id="2" name="Прямоугольник 1"/>
          <p:cNvSpPr/>
          <p:nvPr/>
        </p:nvSpPr>
        <p:spPr>
          <a:xfrm>
            <a:off x="8688288" y="6095005"/>
            <a:ext cx="2965877" cy="369332"/>
          </a:xfrm>
          <a:prstGeom prst="rect">
            <a:avLst/>
          </a:prstGeom>
        </p:spPr>
        <p:txBody>
          <a:bodyPr wrap="none">
            <a:spAutoFit/>
          </a:bodyPr>
          <a:lstStyle/>
          <a:p>
            <a:pPr>
              <a:defRPr b="0" i="0"/>
            </a:pPr>
            <a:r>
              <a:rPr lang="ru-RU" dirty="0" smtClean="0"/>
              <a:t>(Бахаулла, Крупицы, </a:t>
            </a:r>
            <a:r>
              <a:rPr lang="1049" dirty="0" smtClean="0"/>
              <a:t>XXVII.2</a:t>
            </a:r>
            <a:r>
              <a:rPr lang="ru-RU" dirty="0" smtClean="0"/>
              <a:t>)</a:t>
            </a:r>
            <a:endParaRPr lang="1049" dirty="0"/>
          </a:p>
        </p:txBody>
      </p:sp>
    </p:spTree>
    <p:extLst>
      <p:ext uri="{BB962C8B-B14F-4D97-AF65-F5344CB8AC3E}">
        <p14:creationId xmlns:p14="http://schemas.microsoft.com/office/powerpoint/2010/main" val="31266695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332656"/>
            <a:ext cx="11593288" cy="6192688"/>
          </a:xfrm>
        </p:spPr>
        <p:txBody>
          <a:bodyPr>
            <a:noAutofit/>
          </a:bodyPr>
          <a:lstStyle/>
          <a:p>
            <a:pPr algn="ctr">
              <a:buNone/>
              <a:defRPr b="0" i="0"/>
            </a:pPr>
            <a:r>
              <a:rPr lang="1049" b="1" i="1" dirty="0" smtClean="0"/>
              <a:t>О НЕЗНАКОМЕЦ ПРИВЕЧАЕМЫЙ!</a:t>
            </a:r>
          </a:p>
          <a:p>
            <a:pPr>
              <a:buNone/>
              <a:defRPr b="0" i="0"/>
            </a:pPr>
            <a:r>
              <a:rPr lang="1049" sz="3600" b="1" i="1" dirty="0" smtClean="0"/>
              <a:t>Свеча сердца твоего зажжена десницей мощи Моей, не загаси её противными ветрами себялюбия и страсти. </a:t>
            </a:r>
          </a:p>
          <a:p>
            <a:pPr>
              <a:buNone/>
              <a:defRPr b="0" i="0"/>
            </a:pPr>
            <a:r>
              <a:rPr lang="1049" sz="3600" b="0" i="0" dirty="0" smtClean="0"/>
              <a:t> </a:t>
            </a:r>
            <a:r>
              <a:rPr lang="1049" sz="3600" b="1" i="1" dirty="0" smtClean="0"/>
              <a:t>Исцеление всех твоих недугов — в поминании Меня, не забывай о сём.</a:t>
            </a:r>
          </a:p>
          <a:p>
            <a:pPr>
              <a:buNone/>
              <a:defRPr b="0" i="0"/>
            </a:pPr>
            <a:r>
              <a:rPr lang="1049" sz="3600" b="0" i="0" dirty="0" smtClean="0"/>
              <a:t> </a:t>
            </a:r>
            <a:r>
              <a:rPr lang="1049" sz="3600" b="1" i="1" dirty="0" smtClean="0"/>
              <a:t>Сделай любовь Мою своим сокровищем, храни её как зеницу ока и саму жизнь твою.</a:t>
            </a:r>
          </a:p>
          <a:p>
            <a:pPr algn="ctr">
              <a:buNone/>
              <a:defRPr b="0" i="0"/>
            </a:pPr>
            <a:endParaRPr lang="1049" b="1" i="1" dirty="0" smtClean="0"/>
          </a:p>
          <a:p>
            <a:pPr algn="r">
              <a:buNone/>
              <a:defRPr b="0" i="0"/>
            </a:pPr>
            <a:r>
              <a:rPr lang="1049" sz="1600" dirty="0"/>
              <a:t>Сокровенные Слова (перс. 32)</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74638"/>
            <a:ext cx="11520488" cy="6178550"/>
          </a:xfrm>
        </p:spPr>
        <p:txBody>
          <a:bodyPr>
            <a:normAutofit/>
          </a:bodyPr>
          <a:lstStyle/>
          <a:p>
            <a:pPr algn="ctr">
              <a:buNone/>
              <a:defRPr b="0" i="0"/>
            </a:pPr>
            <a:r>
              <a:rPr lang="1049" sz="3600" b="1" i="1" dirty="0"/>
              <a:t>О СЫН ЧЕЛОВЕЧЕСКИЙ! </a:t>
            </a:r>
          </a:p>
          <a:p>
            <a:pPr>
              <a:buNone/>
              <a:defRPr b="0" i="0"/>
            </a:pPr>
            <a:r>
              <a:rPr lang="1049" sz="4800" b="1" i="1" dirty="0"/>
              <a:t>Пребывая сокрытым в незапамятном бытии Моём и в предвечности сути Моей, познал Я любовь Свою к тебе; </a:t>
            </a:r>
          </a:p>
          <a:p>
            <a:pPr>
              <a:buNone/>
              <a:defRPr b="0" i="0"/>
            </a:pPr>
            <a:r>
              <a:rPr lang="1049" sz="4800" dirty="0"/>
              <a:t> </a:t>
            </a:r>
            <a:r>
              <a:rPr lang="1049" sz="4800" b="1" i="1" dirty="0"/>
              <a:t>посему сотворил Я тебя, запечатлел на тебе Мой образ и явил тебе красоту Мою</a:t>
            </a:r>
            <a:r>
              <a:rPr lang="1049" sz="4800" b="1" i="1" dirty="0" smtClean="0"/>
              <a:t>.</a:t>
            </a:r>
            <a:endParaRPr lang="1049" b="1" i="1" dirty="0" smtClean="0"/>
          </a:p>
          <a:p>
            <a:pPr algn="r">
              <a:buNone/>
              <a:defRPr b="0" i="0"/>
            </a:pPr>
            <a:r>
              <a:rPr lang="1049" sz="1800" dirty="0"/>
              <a:t>Сокровенные Слова  (ар. 5)</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404664"/>
            <a:ext cx="11449272" cy="6192687"/>
          </a:xfrm>
        </p:spPr>
        <p:txBody>
          <a:bodyPr>
            <a:normAutofit/>
          </a:bodyPr>
          <a:lstStyle/>
          <a:p>
            <a:pPr algn="ctr">
              <a:buNone/>
              <a:defRPr b="0" i="0"/>
            </a:pPr>
            <a:r>
              <a:rPr lang="1049" b="1" i="1" dirty="0" smtClean="0"/>
              <a:t>О СЫН ЧЕЛОВЕЧЕСКИЙ! </a:t>
            </a:r>
          </a:p>
          <a:p>
            <a:pPr>
              <a:buNone/>
              <a:defRPr b="0" i="0"/>
            </a:pPr>
            <a:r>
              <a:rPr lang="1049" sz="3600" b="1" i="1" dirty="0" smtClean="0"/>
              <a:t>Ты — владение Моё, а владение Моё нескончаемо, отчего же боишься ты кончины своей? </a:t>
            </a:r>
          </a:p>
          <a:p>
            <a:pPr>
              <a:buNone/>
              <a:defRPr b="0" i="0"/>
            </a:pPr>
            <a:r>
              <a:rPr lang="1049" sz="3600" b="0" i="0" dirty="0" smtClean="0"/>
              <a:t> </a:t>
            </a:r>
            <a:r>
              <a:rPr lang="1049" sz="3600" b="1" i="1" dirty="0" smtClean="0"/>
              <a:t>Ты — свет Мой, а свет Мой негасим, отчего же страшит тебя угасание твоё? </a:t>
            </a:r>
          </a:p>
          <a:p>
            <a:pPr>
              <a:buNone/>
              <a:defRPr b="0" i="0"/>
            </a:pPr>
            <a:r>
              <a:rPr lang="1049" sz="3600" b="0" i="0" dirty="0" smtClean="0"/>
              <a:t> </a:t>
            </a:r>
            <a:r>
              <a:rPr lang="1049" sz="3600" b="1" i="1" dirty="0" smtClean="0"/>
              <a:t>Ты — слава Моя, а слава Моя неувядаема; ты — облачение Моё, а облачение Моё </a:t>
            </a:r>
            <a:r>
              <a:rPr lang="1049" sz="3600" b="0" i="0" dirty="0" smtClean="0"/>
              <a:t>неизносимо. </a:t>
            </a:r>
          </a:p>
          <a:p>
            <a:pPr>
              <a:buNone/>
              <a:defRPr b="0" i="0"/>
            </a:pPr>
            <a:r>
              <a:rPr lang="1049" sz="3600" b="0" i="0" dirty="0" smtClean="0"/>
              <a:t> </a:t>
            </a:r>
            <a:r>
              <a:rPr lang="1049" sz="3600" b="1" i="1" dirty="0" smtClean="0"/>
              <a:t>Пребывай же в любви ко Мне, да обретёшь Меня в царстве славы</a:t>
            </a:r>
            <a:r>
              <a:rPr lang="1049" sz="3600" b="1" i="1" dirty="0" smtClean="0"/>
              <a:t>.</a:t>
            </a:r>
            <a:endParaRPr lang="1049" sz="3600" b="1" i="1" dirty="0" smtClean="0"/>
          </a:p>
          <a:p>
            <a:pPr algn="r">
              <a:buNone/>
              <a:defRPr b="0" i="0"/>
            </a:pPr>
            <a:r>
              <a:rPr lang="1049" sz="1600" b="1" i="1" dirty="0"/>
              <a:t>СОКРОВЕННЫЕ СЛОВА  (АР. 14)</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9027" y="476672"/>
            <a:ext cx="8513947" cy="5940088"/>
          </a:xfrm>
          <a:prstGeom prst="rect">
            <a:avLst/>
          </a:prstGeom>
        </p:spPr>
        <p:txBody>
          <a:bodyPr wrap="square">
            <a:spAutoFit/>
          </a:bodyPr>
          <a:lstStyle/>
          <a:p>
            <a:pPr algn="ctr">
              <a:defRPr b="0" i="0"/>
            </a:pPr>
            <a:r>
              <a:rPr lang="1049" sz="3200" b="1" dirty="0">
                <a:latin typeface="Times New Roman" pitchFamily="18" charset="0"/>
                <a:cs typeface="Times New Roman" pitchFamily="18" charset="0"/>
              </a:rPr>
              <a:t>Между тем, разве всякое Откровение не ставит своей задачей преображение рода человеческого, преображение как внешнее, так и внутреннее, касающееся как духовной жизни, так и внешних условий</a:t>
            </a:r>
            <a:r>
              <a:rPr lang="ru-RU" sz="3200" b="1" dirty="0">
                <a:latin typeface="Times New Roman" pitchFamily="18" charset="0"/>
                <a:cs typeface="Times New Roman" pitchFamily="18" charset="0"/>
              </a:rPr>
              <a:t>?</a:t>
            </a:r>
            <a:endParaRPr lang="1049" sz="3200" dirty="0">
              <a:latin typeface="Times New Roman" pitchFamily="18" charset="0"/>
              <a:cs typeface="Times New Roman" pitchFamily="18" charset="0"/>
            </a:endParaRPr>
          </a:p>
          <a:p>
            <a:pPr algn="ctr">
              <a:defRPr b="0" i="0"/>
            </a:pPr>
            <a:endParaRPr lang="1049" sz="3200" dirty="0">
              <a:latin typeface="Times New Roman" pitchFamily="18" charset="0"/>
              <a:cs typeface="Times New Roman" pitchFamily="18" charset="0"/>
            </a:endParaRPr>
          </a:p>
          <a:p>
            <a:pPr algn="ctr">
              <a:defRPr b="0" i="0"/>
            </a:pPr>
            <a:r>
              <a:rPr lang="1049" sz="3200" b="1" dirty="0">
                <a:latin typeface="Times New Roman" pitchFamily="18" charset="0"/>
                <a:cs typeface="Times New Roman" pitchFamily="18" charset="0"/>
              </a:rPr>
              <a:t>Ибо если бы людские нравы не подвергались преображению, тщетность вселенских Богоявлений была бы очевидной. </a:t>
            </a:r>
            <a:endParaRPr lang="1049" sz="3200" dirty="0">
              <a:latin typeface="Times New Roman" pitchFamily="18" charset="0"/>
              <a:cs typeface="Times New Roman" pitchFamily="18" charset="0"/>
            </a:endParaRPr>
          </a:p>
          <a:p>
            <a:pPr algn="ctr">
              <a:defRPr b="0" i="0"/>
            </a:pPr>
            <a:r>
              <a:rPr lang="1049" sz="3200" dirty="0">
                <a:latin typeface="Times New Roman" pitchFamily="18" charset="0"/>
                <a:cs typeface="Times New Roman" pitchFamily="18" charset="0"/>
              </a:rPr>
              <a:t> </a:t>
            </a:r>
            <a:endParaRPr lang="1049" sz="3200" b="1" dirty="0">
              <a:latin typeface="Times New Roman" pitchFamily="18" charset="0"/>
              <a:cs typeface="Times New Roman" pitchFamily="18" charset="0"/>
            </a:endParaRPr>
          </a:p>
          <a:p>
            <a:pPr algn="ctr">
              <a:defRPr b="0" i="0"/>
            </a:pPr>
            <a:r>
              <a:rPr lang="1049" sz="2800" dirty="0">
                <a:latin typeface="Times New Roman" pitchFamily="18" charset="0"/>
                <a:cs typeface="Times New Roman" pitchFamily="18" charset="0"/>
              </a:rPr>
              <a:t>(Бахаулла, Китаб-и-Иган</a:t>
            </a:r>
            <a:r>
              <a:rPr lang="1049" sz="2800" dirty="0"/>
              <a: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3352" y="404664"/>
            <a:ext cx="11665296" cy="6192688"/>
          </a:xfrm>
        </p:spPr>
        <p:txBody>
          <a:bodyPr>
            <a:normAutofit/>
          </a:bodyPr>
          <a:lstStyle/>
          <a:p>
            <a:pPr algn="ctr">
              <a:buNone/>
              <a:defRPr b="0" i="0"/>
            </a:pPr>
            <a:r>
              <a:rPr lang="1049" sz="4000" b="1" i="1" dirty="0"/>
              <a:t>О СЫН ЧУДЕСНОГО ВИДЕНИЯ!</a:t>
            </a:r>
          </a:p>
          <a:p>
            <a:pPr>
              <a:buNone/>
              <a:defRPr b="0" i="0"/>
            </a:pPr>
            <a:r>
              <a:rPr lang="1049" sz="5400" b="1" i="1" dirty="0"/>
              <a:t>Я вдохнул в тебя от Духа Моего, дабы ты возлюбил Меня.</a:t>
            </a:r>
          </a:p>
          <a:p>
            <a:pPr>
              <a:buNone/>
              <a:defRPr b="0" i="0"/>
            </a:pPr>
            <a:r>
              <a:rPr lang="1049" sz="5400" b="1" i="1" dirty="0"/>
              <a:t>Почему же ты покинул Меня и ищешь иного возлюбленного?</a:t>
            </a:r>
          </a:p>
          <a:p>
            <a:pPr algn="ctr">
              <a:buNone/>
              <a:defRPr b="0" i="0"/>
            </a:pPr>
            <a:endParaRPr lang="1049" sz="1400" b="1" i="1" dirty="0"/>
          </a:p>
          <a:p>
            <a:pPr algn="r">
              <a:buNone/>
              <a:defRPr b="0" i="0"/>
            </a:pPr>
            <a:r>
              <a:rPr lang="1049" sz="1400" dirty="0"/>
              <a:t>СОКРОВЕННЫЕ СЛОВА (АР. 19)</a:t>
            </a:r>
          </a:p>
          <a:p>
            <a:pPr algn="ctr">
              <a:buNone/>
              <a:defRPr b="0" i="0"/>
            </a:pPr>
            <a:endParaRPr lang="en-GB" sz="14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332656"/>
            <a:ext cx="11665296" cy="6264695"/>
          </a:xfrm>
        </p:spPr>
        <p:txBody>
          <a:bodyPr>
            <a:noAutofit/>
          </a:bodyPr>
          <a:lstStyle/>
          <a:p>
            <a:pPr algn="ctr">
              <a:buNone/>
              <a:defRPr b="0" i="0"/>
            </a:pPr>
            <a:r>
              <a:rPr lang="1049" sz="2800" b="1" i="1" dirty="0"/>
              <a:t>Как достичь преображения</a:t>
            </a:r>
          </a:p>
          <a:p>
            <a:pPr>
              <a:buNone/>
              <a:defRPr b="0" i="0"/>
            </a:pPr>
            <a:r>
              <a:rPr lang="1049" i="1" dirty="0"/>
              <a:t>Проблема, с которой вы столкнулись, затрагивает и серьёзно озадачивает значительную часть современной молодёжи. В самом деле, на вопрос о том, как достичь духовности, каждый юноша и каждая девушка рано или поздно должны попытаться найти удовлетворительный ответ. Именно потому, что им не удалось найти такого удовлетворительного ответа, современная молодёжь погружается в растерянность,— и, следовательно, её увлекают материалистические силы, которые так сильно подрывают основы нравственной и духовной жизни человека</a:t>
            </a:r>
            <a:r>
              <a:rPr lang="1049" i="1" dirty="0" smtClean="0"/>
              <a:t>.</a:t>
            </a:r>
            <a:endParaRPr lang="1049" i="1"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332656"/>
            <a:ext cx="11665296" cy="6264695"/>
          </a:xfrm>
        </p:spPr>
        <p:txBody>
          <a:bodyPr>
            <a:noAutofit/>
          </a:bodyPr>
          <a:lstStyle/>
          <a:p>
            <a:pPr>
              <a:buNone/>
              <a:defRPr b="0" i="0"/>
            </a:pPr>
            <a:r>
              <a:rPr lang="1049" sz="2800" i="1" dirty="0" smtClean="0"/>
              <a:t>В </a:t>
            </a:r>
            <a:r>
              <a:rPr lang="1049" sz="2800" i="1" dirty="0"/>
              <a:t>самом деле, </a:t>
            </a:r>
            <a:r>
              <a:rPr lang="1049" sz="2800" b="1" i="1" dirty="0"/>
              <a:t>главная причина пороков, захлёстывающих в настоящее время общество,— это отсутствие духовности</a:t>
            </a:r>
            <a:r>
              <a:rPr lang="1049" sz="2800" i="1" dirty="0"/>
              <a:t>. Нынешняя материалистическая цивилизация настолько поглотила энергию и интересы человечества, что люди в целом больше не чувствуют необходимость подняться выше сил и условий своего повседневного материального существования. Нет достаточного спроса на то, что мы должны назвать духовным,— дабы отличать это от нужд и требований нашего физического существования. Всеобщий кризис, затронувший человечество, поэтому, имеет в основном духовные причины.</a:t>
            </a:r>
          </a:p>
          <a:p>
            <a:pPr>
              <a:buNone/>
              <a:defRPr b="0" i="0"/>
            </a:pPr>
            <a:r>
              <a:rPr lang="1049" sz="2800" i="1" dirty="0"/>
              <a:t>Нынешний настрой, если говорить в целом, нерелигиозен. Взгляд человека на жизнь слишком груб и материалистичен, чтобы позволить ему подняться в высшие сферы духа.</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3352" y="404665"/>
            <a:ext cx="11521280" cy="6192986"/>
          </a:xfrm>
        </p:spPr>
        <p:txBody>
          <a:bodyPr>
            <a:noAutofit/>
          </a:bodyPr>
          <a:lstStyle/>
          <a:p>
            <a:pPr>
              <a:buNone/>
              <a:defRPr b="0" i="0"/>
            </a:pPr>
            <a:r>
              <a:rPr lang="1049" i="1" dirty="0"/>
              <a:t>Именно это обстоятельство, указывающее на поразившую общество столь печальную патологию, и стремится улучшить и исправить религия. Ибо сердцевина религиозной веры есть то самое мистическое чувство, что соединяет человека с Богом. Состояние духовного причащения можно вызвать и поддерживать путём размышлений и молитв. Именно поэтому Бахаулла обращал такое внимание на важность поклонения Богу. Недостаточно, чтобы верующий просто принял Учение и соблюдал его законы. Ему следует, в дополнение к этому, культивировать духовное чувство, которое он может приобрести в основном благодаря молитве</a:t>
            </a:r>
            <a:r>
              <a:rPr lang="1049" i="1" dirty="0" smtClean="0"/>
              <a:t>.</a:t>
            </a:r>
            <a:endParaRPr lang="1049" i="1"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5360" y="476673"/>
            <a:ext cx="11449272" cy="6120978"/>
          </a:xfrm>
        </p:spPr>
        <p:txBody>
          <a:bodyPr>
            <a:noAutofit/>
          </a:bodyPr>
          <a:lstStyle/>
          <a:p>
            <a:pPr>
              <a:buNone/>
              <a:defRPr b="0" i="0"/>
            </a:pPr>
            <a:r>
              <a:rPr lang="1049" i="1" dirty="0" smtClean="0"/>
              <a:t>Вера </a:t>
            </a:r>
            <a:r>
              <a:rPr lang="1049" i="1" dirty="0"/>
              <a:t>Бахаи, как и все другие Божественные религии, таким образом, принципиально </a:t>
            </a:r>
            <a:r>
              <a:rPr lang="1049" b="1" i="1" dirty="0"/>
              <a:t>мистична по своему характеру</a:t>
            </a:r>
            <a:r>
              <a:rPr lang="1049" i="1" dirty="0"/>
              <a:t>. Её </a:t>
            </a:r>
            <a:r>
              <a:rPr lang="1049" b="1" i="1" dirty="0"/>
              <a:t>главная цель — развитие личности и общества</a:t>
            </a:r>
            <a:r>
              <a:rPr lang="1049" i="1" dirty="0"/>
              <a:t> через </a:t>
            </a:r>
            <a:r>
              <a:rPr lang="1049" b="1" i="1" dirty="0"/>
              <a:t>обретение духовных достоинств и сил</a:t>
            </a:r>
            <a:r>
              <a:rPr lang="1049" i="1" dirty="0"/>
              <a:t>. В первую очередь следует напитать душу человека. Именно эту духовную пищу и может наилучшим образом обеспечить молитва. Законы и институты, задуманные Бахауллой, могут стать действительно эффективными только тогда, когда наша внутренняя духовная жизнь выйдет на новый уровень и преобразится. В противном случае религия выродится в обычную административную структуру и утратит животворящий дух</a:t>
            </a:r>
            <a:r>
              <a:rPr lang="1049" i="1" dirty="0" smtClean="0"/>
              <a:t>.</a:t>
            </a:r>
            <a:endParaRPr lang="1049" i="1"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7368" y="476672"/>
            <a:ext cx="11041112" cy="6121077"/>
          </a:xfrm>
        </p:spPr>
        <p:txBody>
          <a:bodyPr>
            <a:noAutofit/>
          </a:bodyPr>
          <a:lstStyle/>
          <a:p>
            <a:pPr>
              <a:buNone/>
              <a:defRPr b="0" i="0"/>
            </a:pPr>
            <a:r>
              <a:rPr lang="1049" sz="4000" i="1" dirty="0" smtClean="0"/>
              <a:t>Верующие</a:t>
            </a:r>
            <a:r>
              <a:rPr lang="1049" sz="4000" i="1" dirty="0"/>
              <a:t>, особенно молодые, должны поэтому в полной мере осознать необходимость молитвы. Ибо </a:t>
            </a:r>
            <a:r>
              <a:rPr lang="1049" sz="4000" b="1" i="1" dirty="0"/>
              <a:t>молитва абсолютно необходима для их внутреннего духовного развития</a:t>
            </a:r>
            <a:r>
              <a:rPr lang="1049" sz="4000" i="1" dirty="0"/>
              <a:t> и в этом, как уже было сказано, и заключается истинная основа и цель религии Божией.</a:t>
            </a:r>
          </a:p>
          <a:p>
            <a:pPr marL="0" indent="0" algn="r">
              <a:buNone/>
              <a:defRPr b="0" i="0"/>
            </a:pPr>
            <a:endParaRPr lang="ru-RU" sz="2000" i="1" dirty="0" smtClean="0"/>
          </a:p>
          <a:p>
            <a:pPr marL="0" indent="0" algn="r">
              <a:buNone/>
              <a:defRPr b="0" i="0"/>
            </a:pPr>
            <a:endParaRPr lang="ru-RU" sz="2000" i="1" dirty="0"/>
          </a:p>
          <a:p>
            <a:pPr marL="0" indent="0" algn="r">
              <a:buNone/>
              <a:defRPr b="0" i="0"/>
            </a:pPr>
            <a:r>
              <a:rPr lang="1049" sz="2000" i="1" dirty="0" smtClean="0"/>
              <a:t>(</a:t>
            </a:r>
            <a:r>
              <a:rPr lang="1049" sz="2000" i="1" dirty="0"/>
              <a:t>Шоги Эффенди, письмо от 8 декабря 1935 г. одному из верующих, опубликовано в сборнике «Молитвы, размышления и поклонение Богу»).</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0066"/>
          </a:xfrm>
        </p:spPr>
        <p:txBody>
          <a:bodyPr>
            <a:noAutofit/>
          </a:bodyPr>
          <a:lstStyle/>
          <a:p>
            <a:pPr>
              <a:defRPr b="0" i="0"/>
            </a:pPr>
            <a:r>
              <a:rPr lang="1049" sz="3200" b="1"/>
              <a:t>Духовные упражнения</a:t>
            </a:r>
          </a:p>
        </p:txBody>
      </p:sp>
      <p:sp>
        <p:nvSpPr>
          <p:cNvPr id="3" name="Content Placeholder 2"/>
          <p:cNvSpPr>
            <a:spLocks noGrp="1"/>
          </p:cNvSpPr>
          <p:nvPr>
            <p:ph idx="1"/>
          </p:nvPr>
        </p:nvSpPr>
        <p:spPr>
          <a:xfrm>
            <a:off x="263352" y="836712"/>
            <a:ext cx="11665296" cy="5832648"/>
          </a:xfrm>
        </p:spPr>
        <p:txBody>
          <a:bodyPr>
            <a:normAutofit fontScale="95000"/>
          </a:bodyPr>
          <a:lstStyle/>
          <a:p>
            <a:pPr>
              <a:buNone/>
              <a:defRPr b="0" i="0"/>
            </a:pPr>
            <a:r>
              <a:rPr lang="1049" sz="2000" i="1" dirty="0"/>
              <a:t>Бахаулла сформулировал совершенно ясно в Своих трудах необходимые предпосылки нашего духовного роста, и они снова и снова подчёркивались Абдул-Баха в Его беседах и Скрижалях. Можно кратко обобщить их следующим образом:</a:t>
            </a:r>
          </a:p>
          <a:p>
            <a:pPr>
              <a:buNone/>
              <a:defRPr b="0" i="0"/>
            </a:pPr>
            <a:endParaRPr lang="1049" sz="2000" i="1" dirty="0"/>
          </a:p>
          <a:p>
            <a:pPr>
              <a:defRPr b="0" i="0"/>
            </a:pPr>
            <a:r>
              <a:rPr lang="1049" sz="2400" i="1" dirty="0"/>
              <a:t>1. Чтение каждый день одной из обязательных молитв с чистым сердцем.</a:t>
            </a:r>
          </a:p>
          <a:p>
            <a:pPr>
              <a:defRPr b="0" i="0"/>
            </a:pPr>
            <a:r>
              <a:rPr lang="1049" sz="2400" i="1" dirty="0"/>
              <a:t>2. Регулярное чтение Священного Писания,— по крайней мере, каждое утро и каждый вечер,— с благоговением, вниманием и обдумыванием.</a:t>
            </a:r>
          </a:p>
          <a:p>
            <a:pPr>
              <a:defRPr b="0" i="0"/>
            </a:pPr>
            <a:r>
              <a:rPr lang="1049" sz="2400" i="1" dirty="0"/>
              <a:t>3. Молитвенное размышление о Учении, ведущее к его более глубокому пониманию, более точному исполнению и более точной передаче окружающим.</a:t>
            </a:r>
          </a:p>
          <a:p>
            <a:pPr>
              <a:defRPr b="0" i="0"/>
            </a:pPr>
            <a:r>
              <a:rPr lang="1049" sz="2400" i="1" dirty="0"/>
              <a:t>4. Каждодневные усилия по приведению нашего поведения в соответствие с высокими стандартами, заданными в Учении.</a:t>
            </a:r>
          </a:p>
          <a:p>
            <a:pPr>
              <a:defRPr b="0" i="0"/>
            </a:pPr>
            <a:r>
              <a:rPr lang="1049" sz="2400" i="1" dirty="0"/>
              <a:t>5. Обучение Делу Божьему.</a:t>
            </a:r>
            <a:r>
              <a:rPr lang="1049" sz="2400" dirty="0"/>
              <a:t> </a:t>
            </a:r>
          </a:p>
          <a:p>
            <a:pPr>
              <a:defRPr b="0" i="0"/>
            </a:pPr>
            <a:r>
              <a:rPr lang="1049" sz="2400" i="1" dirty="0"/>
              <a:t>6. Самоотверженное служение Делу и нашему собственному ремеслу или профессии.</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4" y="332656"/>
            <a:ext cx="11665296" cy="6264696"/>
          </a:xfrm>
        </p:spPr>
        <p:txBody>
          <a:bodyPr>
            <a:noAutofit/>
          </a:bodyPr>
          <a:lstStyle/>
          <a:p>
            <a:pPr marL="0" indent="0">
              <a:lnSpc>
                <a:spcPct val="120000"/>
              </a:lnSpc>
              <a:buNone/>
              <a:defRPr b="0" i="0"/>
            </a:pPr>
            <a:r>
              <a:rPr lang="1049" sz="2400" dirty="0">
                <a:latin typeface="Times New Roman" pitchFamily="18" charset="0"/>
                <a:cs typeface="Times New Roman" pitchFamily="18" charset="0"/>
              </a:rPr>
              <a:t>Центральное значение для зарождающейся в кластере модели действия имеет </a:t>
            </a:r>
            <a:r>
              <a:rPr lang="1049" sz="2400" b="1" dirty="0">
                <a:latin typeface="Times New Roman" pitchFamily="18" charset="0"/>
                <a:cs typeface="Times New Roman" pitchFamily="18" charset="0"/>
              </a:rPr>
              <a:t>индивидуальное и коллективное преображение, происходящее посредством силы Слова Божиего</a:t>
            </a:r>
            <a:r>
              <a:rPr lang="1049" sz="2400" dirty="0">
                <a:latin typeface="Times New Roman" pitchFamily="18" charset="0"/>
                <a:cs typeface="Times New Roman" pitchFamily="18" charset="0"/>
              </a:rPr>
              <a:t>. С начала последовательности курсов участник соприкасается с Откровением Бахауллы, рассматривая такие весомые темы, как поклонение, служение человечеству, жизнь души и образование детей и молодёжи. По мере того, как человек взращивает привычку изучать Созидательное Слово и глубоко размышлять над ним, этот процесс преображения проявляется в умении выражать своё понимание глубоких концепций и исследовать духовную реальность в значимых разговорах. Эти способности заметны не только в возвышенных обсуждениях, которые всё больше характеризуют взаимоотношения в общине, но и в постоянных разговорах, которые выходят за её рамки,— и не в последнюю очередь между молодёжью бахаи и их сверстниками, распространяясь на родителей, чьи дочери и сыновья получают пользу от образовательных программ общины. </a:t>
            </a:r>
            <a:endParaRPr lang="ru-RU" sz="2400" dirty="0" smtClean="0">
              <a:latin typeface="Times New Roman" pitchFamily="18" charset="0"/>
              <a:cs typeface="Times New Roman"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4" y="332656"/>
            <a:ext cx="11665296" cy="6525344"/>
          </a:xfrm>
        </p:spPr>
        <p:txBody>
          <a:bodyPr>
            <a:normAutofit fontScale="47500" lnSpcReduction="20000"/>
          </a:bodyPr>
          <a:lstStyle/>
          <a:p>
            <a:pPr marL="0" indent="0">
              <a:lnSpc>
                <a:spcPct val="120000"/>
              </a:lnSpc>
              <a:buNone/>
              <a:defRPr b="0" i="0"/>
            </a:pPr>
            <a:r>
              <a:rPr lang="1049" sz="6200" dirty="0" smtClean="0">
                <a:latin typeface="Times New Roman" pitchFamily="18" charset="0"/>
                <a:cs typeface="Times New Roman" pitchFamily="18" charset="0"/>
              </a:rPr>
              <a:t>Подобный </a:t>
            </a:r>
            <a:r>
              <a:rPr lang="1049" sz="6200" dirty="0">
                <a:latin typeface="Times New Roman" pitchFamily="18" charset="0"/>
                <a:cs typeface="Times New Roman" pitchFamily="18" charset="0"/>
              </a:rPr>
              <a:t>обмен поднимает осознание духовных сил, с его помощью очевидные дихотомии уступают место неожиданным озарениям, упрочивается чувство единства и общего призвания, крепнет уверенность в том, что можно создать лучший мир, и приверженность действию становится явной. Такие отличительные разговоры постепенно привлекают ещё более значительное число людей к участию в ряде видов деятельности общины. Естественным образом поднимаются темы веры и несомненности, побуждаемые восприимчивостью и опытом участников. Поэтому ясно, что по мере наращивания скорости процесса института в кластере акт обучения Вере начинает занимать всё более видное место в жизни друзей</a:t>
            </a:r>
            <a:r>
              <a:rPr lang="1049" sz="6200" dirty="0" smtClean="0">
                <a:latin typeface="Times New Roman" pitchFamily="18" charset="0"/>
                <a:cs typeface="Times New Roman" pitchFamily="18" charset="0"/>
              </a:rPr>
              <a:t>.</a:t>
            </a:r>
            <a:endParaRPr lang="ru-RU" sz="6200" dirty="0" smtClean="0">
              <a:latin typeface="Times New Roman" pitchFamily="18" charset="0"/>
              <a:cs typeface="Times New Roman" pitchFamily="18" charset="0"/>
            </a:endParaRPr>
          </a:p>
          <a:p>
            <a:pPr marL="0" indent="0" algn="r">
              <a:lnSpc>
                <a:spcPct val="120000"/>
              </a:lnSpc>
              <a:buNone/>
              <a:defRPr b="0" i="0"/>
            </a:pPr>
            <a:endParaRPr lang="ru-RU" sz="5100" dirty="0" smtClean="0">
              <a:latin typeface="Times New Roman" pitchFamily="18" charset="0"/>
              <a:cs typeface="Times New Roman" pitchFamily="18" charset="0"/>
            </a:endParaRPr>
          </a:p>
          <a:p>
            <a:pPr marL="0" indent="0" algn="r">
              <a:lnSpc>
                <a:spcPct val="120000"/>
              </a:lnSpc>
              <a:buNone/>
              <a:defRPr b="0" i="0"/>
            </a:pPr>
            <a:r>
              <a:rPr lang="1049" sz="5100" dirty="0" smtClean="0">
                <a:latin typeface="Times New Roman" pitchFamily="18" charset="0"/>
                <a:cs typeface="Times New Roman" pitchFamily="18" charset="0"/>
              </a:rPr>
              <a:t>Всемирный </a:t>
            </a:r>
            <a:r>
              <a:rPr lang="1049" sz="5100" dirty="0">
                <a:latin typeface="Times New Roman" pitchFamily="18" charset="0"/>
                <a:cs typeface="Times New Roman" pitchFamily="18" charset="0"/>
              </a:rPr>
              <a:t>Дом Справедливости, </a:t>
            </a:r>
            <a:r>
              <a:rPr lang="1049" sz="5100" dirty="0" smtClean="0">
                <a:latin typeface="Times New Roman" pitchFamily="18" charset="0"/>
                <a:cs typeface="Times New Roman" pitchFamily="18" charset="0"/>
              </a:rPr>
              <a:t>29.12.2015</a:t>
            </a:r>
            <a:endParaRPr lang="1049" sz="6200" dirty="0">
              <a:latin typeface="Times New Roman" pitchFamily="18" charset="0"/>
              <a:cs typeface="Times New Roman"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476672"/>
            <a:ext cx="11593288" cy="5904656"/>
          </a:xfrm>
        </p:spPr>
        <p:txBody>
          <a:bodyPr>
            <a:normAutofit fontScale="90000" lnSpcReduction="10000"/>
          </a:bodyPr>
          <a:lstStyle/>
          <a:p>
            <a:pPr>
              <a:buNone/>
              <a:defRPr b="0" i="0"/>
            </a:pPr>
            <a:r>
              <a:rPr lang="1049" i="1" dirty="0" smtClean="0"/>
              <a:t>Что касается вашей работы по обучению: Хранитель уже советовал Вам подчёркивать в своих беседах идею о мировой сверхдержаве и концепцию единства человечества, лежащей в её основе. Кроме того, он хочет, чтобы Вы также подчёркивали тот факт, что человечество, если рассматривать его в целом, вступает в самую критическую и знаменательную стадию своей эволюции — стадию зрелости. </a:t>
            </a:r>
            <a:r>
              <a:rPr lang="1049" b="1" i="1" dirty="0" smtClean="0"/>
              <a:t>Эта идея достижения человечеством зрелости — центральное ядро ​​учения бахаи и наиболее яркая отличительная черта Откровения Бахауллы</a:t>
            </a:r>
            <a:r>
              <a:rPr lang="1049" i="1" dirty="0" smtClean="0"/>
              <a:t>. Правильное понимание этой концепции даёт ключ к адекватной оценке величественности притязаний, выдвинутых Основателем Веры, как в отношении Его собственного положения, так и несравненного величия Его Законоцарствия.</a:t>
            </a:r>
          </a:p>
          <a:p>
            <a:pPr algn="r">
              <a:buNone/>
              <a:defRPr b="0" i="0"/>
            </a:pPr>
            <a:r>
              <a:rPr lang="1049" sz="2200" dirty="0" smtClean="0"/>
              <a:t>(Письмо от 12 октября 1936 года одному из верующих, приводится в сборнике «Достижение мира» [Peace]).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p:blipFill>
        <p:spPr>
          <a:xfrm>
            <a:off x="1524000" y="-1"/>
            <a:ext cx="9144000" cy="6863353"/>
          </a:xfrm>
          <a:prstGeom prst="rect">
            <a:avLst/>
          </a:prstGeom>
          <a:noFill/>
          <a:ln w="9525">
            <a:noFill/>
            <a:miter lim="800000"/>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548680"/>
            <a:ext cx="11521279" cy="5693866"/>
          </a:xfrm>
          <a:prstGeom prst="rect">
            <a:avLst/>
          </a:prstGeom>
        </p:spPr>
        <p:txBody>
          <a:bodyPr wrap="square">
            <a:spAutoFit/>
          </a:bodyPr>
          <a:lstStyle/>
          <a:p>
            <a:pPr>
              <a:defRPr b="0" i="0"/>
            </a:pPr>
            <a:r>
              <a:rPr lang="1049" sz="2000" dirty="0"/>
              <a:t> </a:t>
            </a:r>
            <a:r>
              <a:rPr lang="1049" sz="3200" dirty="0"/>
              <a:t>Ибо следует помнить, что их гражданство — Царствие Бахауллы. Хотя и стремясь в максимальной степени приобщиться к мирским выгодам и мимолётным радостям, которые может даровать эта земная жизнь, хотя и желая поучаствовать в любой деятельности, которая ведёт к богатству, счастью и покою в этой жизни, они никогда не забывают, что это не более чем преходящий, очень краткий этап их существования, что все живущие — лишь странники и путники, идущие по дороге к Небесному Граду, и их дом — Страна безоблачной радости и сияния. </a:t>
            </a:r>
            <a:endParaRPr lang="ru-RU" sz="3200" dirty="0" smtClean="0"/>
          </a:p>
          <a:p>
            <a:pPr>
              <a:defRPr b="0" i="0"/>
            </a:pPr>
            <a:endParaRPr lang="ru-RU" sz="2800" dirty="0"/>
          </a:p>
          <a:p>
            <a:pPr algn="r">
              <a:defRPr b="0" i="0"/>
            </a:pPr>
            <a:r>
              <a:rPr lang="1049" sz="1600" dirty="0" smtClean="0"/>
              <a:t>Шоги Эффенди</a:t>
            </a:r>
            <a:r>
              <a:rPr lang="ru-RU" sz="1600" dirty="0" smtClean="0"/>
              <a:t>.</a:t>
            </a:r>
            <a:r>
              <a:rPr lang="1049" sz="1600" dirty="0" smtClean="0"/>
              <a:t> «</a:t>
            </a:r>
            <a:r>
              <a:rPr lang="1049" sz="1600" dirty="0"/>
              <a:t>Миропорядок Бахауллы</a:t>
            </a:r>
            <a:r>
              <a:rPr lang="1049" sz="1600" dirty="0" smtClean="0"/>
              <a:t>»</a:t>
            </a:r>
            <a:r>
              <a:rPr lang="ru-RU" sz="1100" dirty="0" smtClean="0"/>
              <a:t>.</a:t>
            </a:r>
            <a:endParaRPr lang="1049" sz="11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descr="Image result for images of embryo with umbilical cord"/>
          <p:cNvSpPr>
            <a:spLocks noChangeAspect="1" noChangeArrowheads="1"/>
          </p:cNvSpPr>
          <p:nvPr/>
        </p:nvSpPr>
        <p:spPr>
          <a:xfrm>
            <a:off x="1679575" y="-144463"/>
            <a:ext cx="304800" cy="304801"/>
          </a:xfrm>
          <a:prstGeom prst="rect">
            <a:avLst/>
          </a:prstGeom>
          <a:noFill/>
        </p:spPr>
        <p:txBody>
          <a:bodyPr vert="horz" wrap="square" lIns="91440" tIns="45720" rIns="91440" bIns="45720" anchor="t" anchorCtr="0" compatLnSpc="1">
            <a:prstTxWarp prst="textNoShape">
              <a:avLst/>
            </a:prstTxWarp>
          </a:bodyPr>
          <a:lstStyle/>
          <a:p>
            <a:pPr>
              <a:defRPr b="0" i="0"/>
            </a:pPr>
            <a:endParaRPr lang="en-GB"/>
          </a:p>
        </p:txBody>
      </p:sp>
      <p:sp>
        <p:nvSpPr>
          <p:cNvPr id="77828" name="AutoShape 4" descr="Image result for images of embryo with umbilical cord"/>
          <p:cNvSpPr>
            <a:spLocks noChangeAspect="1" noChangeArrowheads="1"/>
          </p:cNvSpPr>
          <p:nvPr/>
        </p:nvSpPr>
        <p:spPr>
          <a:xfrm>
            <a:off x="1679575" y="-144463"/>
            <a:ext cx="304800" cy="304801"/>
          </a:xfrm>
          <a:prstGeom prst="rect">
            <a:avLst/>
          </a:prstGeom>
          <a:noFill/>
        </p:spPr>
        <p:txBody>
          <a:bodyPr vert="horz" wrap="square" lIns="91440" tIns="45720" rIns="91440" bIns="45720" anchor="t" anchorCtr="0" compatLnSpc="1">
            <a:prstTxWarp prst="textNoShape">
              <a:avLst/>
            </a:prstTxWarp>
          </a:bodyPr>
          <a:lstStyle/>
          <a:p>
            <a:pPr>
              <a:defRPr b="0" i="0"/>
            </a:pPr>
            <a:endParaRPr lang="en-GB"/>
          </a:p>
        </p:txBody>
      </p:sp>
      <p:sp>
        <p:nvSpPr>
          <p:cNvPr id="77830" name="AutoShape 6" descr="Image result for images of embryo with umbilical cord"/>
          <p:cNvSpPr>
            <a:spLocks noChangeAspect="1" noChangeArrowheads="1"/>
          </p:cNvSpPr>
          <p:nvPr/>
        </p:nvSpPr>
        <p:spPr>
          <a:xfrm>
            <a:off x="1679575" y="-144463"/>
            <a:ext cx="304800" cy="304801"/>
          </a:xfrm>
          <a:prstGeom prst="rect">
            <a:avLst/>
          </a:prstGeom>
          <a:noFill/>
        </p:spPr>
        <p:txBody>
          <a:bodyPr vert="horz" wrap="square" lIns="91440" tIns="45720" rIns="91440" bIns="45720" anchor="t" anchorCtr="0" compatLnSpc="1">
            <a:prstTxWarp prst="textNoShape">
              <a:avLst/>
            </a:prstTxWarp>
          </a:bodyPr>
          <a:lstStyle/>
          <a:p>
            <a:pPr>
              <a:defRPr b="0" i="0"/>
            </a:pPr>
            <a:endParaRPr lang="en-GB"/>
          </a:p>
        </p:txBody>
      </p:sp>
      <p:pic>
        <p:nvPicPr>
          <p:cNvPr id="77831" name="Picture 7"/>
          <p:cNvPicPr>
            <a:picLocks noChangeAspect="1" noChangeArrowheads="1"/>
          </p:cNvPicPr>
          <p:nvPr/>
        </p:nvPicPr>
        <p:blipFill>
          <a:blip r:embed="rId2"/>
          <a:stretch/>
        </p:blipFill>
        <p:spPr>
          <a:xfrm>
            <a:off x="1847528" y="385277"/>
            <a:ext cx="8496944" cy="6045903"/>
          </a:xfrm>
          <a:prstGeom prst="rect">
            <a:avLst/>
          </a:prstGeom>
          <a:noFill/>
          <a:ln w="9525">
            <a:noFill/>
            <a:miter lim="800000"/>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srcRect b="6951"/>
          <a:stretch/>
        </p:blipFill>
        <p:spPr>
          <a:xfrm>
            <a:off x="767408" y="177870"/>
            <a:ext cx="10657184" cy="6491490"/>
          </a:xfrm>
          <a:prstGeom prst="rect">
            <a:avLst/>
          </a:prstGeom>
          <a:noFill/>
          <a:ln w="9525">
            <a:noFill/>
            <a:miter lim="800000"/>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95prayers.com/shop/images/P/P1050474.JPG"/>
          <p:cNvPicPr>
            <a:picLocks noChangeAspect="1" noChangeArrowheads="1"/>
          </p:cNvPicPr>
          <p:nvPr/>
        </p:nvPicPr>
        <p:blipFill>
          <a:blip r:embed="rId2"/>
          <a:stretch/>
        </p:blipFill>
        <p:spPr>
          <a:xfrm>
            <a:off x="1631504" y="19840"/>
            <a:ext cx="9036496" cy="6838160"/>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5360" y="404664"/>
            <a:ext cx="11305256" cy="5721499"/>
          </a:xfrm>
        </p:spPr>
        <p:txBody>
          <a:bodyPr>
            <a:normAutofit/>
          </a:bodyPr>
          <a:lstStyle/>
          <a:p>
            <a:pPr>
              <a:buNone/>
              <a:defRPr b="0" i="0"/>
            </a:pPr>
            <a:r>
              <a:rPr lang="1049" sz="6000" b="1" dirty="0"/>
              <a:t>Тот, воистину, достоин называться человеком, кто ныне посвятил себя служению всему роду людскому. </a:t>
            </a:r>
            <a:endParaRPr lang="en-GB" sz="4800" dirty="0" smtClean="0"/>
          </a:p>
          <a:p>
            <a:pPr algn="r">
              <a:buNone/>
              <a:defRPr b="0" i="0"/>
            </a:pPr>
            <a:endParaRPr lang="ru-RU" dirty="0" smtClean="0"/>
          </a:p>
          <a:p>
            <a:pPr algn="r">
              <a:buNone/>
              <a:defRPr b="0" i="0"/>
            </a:pPr>
            <a:r>
              <a:rPr lang="1049" dirty="0" smtClean="0"/>
              <a:t>(</a:t>
            </a:r>
            <a:r>
              <a:rPr lang="1049" dirty="0" smtClean="0"/>
              <a:t>Бахаулла, Лаух-и-Максуд)</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404664"/>
            <a:ext cx="11305256" cy="5976663"/>
          </a:xfrm>
        </p:spPr>
        <p:txBody>
          <a:bodyPr>
            <a:normAutofit/>
          </a:bodyPr>
          <a:lstStyle/>
          <a:p>
            <a:pPr>
              <a:buNone/>
              <a:defRPr b="0" i="0"/>
            </a:pPr>
            <a:r>
              <a:rPr lang="1049" sz="6000" b="1" dirty="0"/>
              <a:t>Каждый ребёнок может стать и светом мира, и его тьмой; посему вопрос образования надлежит считать самым важным. </a:t>
            </a:r>
            <a:endParaRPr lang="en-GB" sz="4000" dirty="0" smtClean="0"/>
          </a:p>
          <a:p>
            <a:pPr algn="ctr">
              <a:buNone/>
              <a:defRPr b="0" i="0"/>
            </a:pPr>
            <a:endParaRPr lang="en-GB" dirty="0" smtClean="0"/>
          </a:p>
          <a:p>
            <a:pPr algn="r">
              <a:buNone/>
              <a:defRPr b="0" i="0"/>
            </a:pPr>
            <a:r>
              <a:rPr lang="1049" dirty="0" smtClean="0"/>
              <a:t>(Избранное из Писаний Абдул-Баха, № 103)</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404664"/>
            <a:ext cx="11305256" cy="5832647"/>
          </a:xfrm>
        </p:spPr>
        <p:txBody>
          <a:bodyPr>
            <a:noAutofit/>
          </a:bodyPr>
          <a:lstStyle/>
          <a:p>
            <a:pPr>
              <a:buNone/>
              <a:defRPr b="0" i="0"/>
            </a:pPr>
            <a:r>
              <a:rPr lang="1049" sz="5400" b="1" dirty="0"/>
              <a:t>Смотри на человека как на залежь бесценных самоцветов.</a:t>
            </a:r>
          </a:p>
          <a:p>
            <a:pPr>
              <a:buNone/>
              <a:defRPr b="0" i="0"/>
            </a:pPr>
            <a:r>
              <a:rPr lang="1049" sz="5400" b="1" dirty="0"/>
              <a:t> Только образование может извлечь сии сокровища и позволит человечеству обратить их себе на пользу</a:t>
            </a:r>
            <a:r>
              <a:rPr lang="1049" sz="5400" dirty="0"/>
              <a:t>. </a:t>
            </a:r>
          </a:p>
          <a:p>
            <a:pPr algn="r">
              <a:buNone/>
              <a:defRPr b="0" i="0"/>
            </a:pPr>
            <a:r>
              <a:rPr lang="1049" b="1" dirty="0" smtClean="0"/>
              <a:t>(</a:t>
            </a:r>
            <a:r>
              <a:rPr lang="1049" b="1" dirty="0" smtClean="0"/>
              <a:t>Бахаулла, «Крупицы», CXXII)</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srcRect l="5953" t="4961" r="6193" b="5911"/>
          <a:stretch/>
        </p:blipFill>
        <p:spPr>
          <a:xfrm>
            <a:off x="1919536" y="168161"/>
            <a:ext cx="8640959" cy="6579812"/>
          </a:xfrm>
          <a:prstGeom prst="rect">
            <a:avLst/>
          </a:prstGeom>
          <a:noFill/>
          <a:ln w="9525">
            <a:noFill/>
            <a:miter lim="800000"/>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5360" y="332656"/>
            <a:ext cx="11665296" cy="5940088"/>
          </a:xfrm>
          <a:prstGeom prst="rect">
            <a:avLst/>
          </a:prstGeom>
        </p:spPr>
        <p:txBody>
          <a:bodyPr wrap="square">
            <a:spAutoFit/>
          </a:bodyPr>
          <a:lstStyle/>
          <a:p>
            <a:r>
              <a:rPr lang="ru-RU" sz="3200" b="1" dirty="0">
                <a:latin typeface="Arial Cyr70b" panose="020B0704020202020204" pitchFamily="34" charset="-52"/>
              </a:rPr>
              <a:t>Когда Бахаулла провозгласил Своё Послание миру в XIX веке, Он совершенно недвусмысленно дал понять, что первым шагом на пути к миру и прогрессу человечества должно стать его объединение. Он предупреждает: «Благополучие рода людского, его мир и безопасность недостижимы до тех пор, пока прочно не утвердится </a:t>
            </a:r>
            <a:r>
              <a:rPr lang="ru-RU" sz="3200" b="1" dirty="0" smtClean="0">
                <a:latin typeface="Arial Cyr70b" panose="020B0704020202020204" pitchFamily="34" charset="-52"/>
              </a:rPr>
              <a:t>единство</a:t>
            </a:r>
            <a:r>
              <a:rPr lang="en-US" sz="3200" b="1" dirty="0" smtClean="0">
                <a:latin typeface="Arial Cyr70b" panose="020B0704020202020204" pitchFamily="34" charset="-52"/>
              </a:rPr>
              <a:t> </a:t>
            </a:r>
            <a:r>
              <a:rPr lang="ru-RU" sz="3200" b="1" dirty="0" smtClean="0">
                <a:latin typeface="Arial Cyr70b" panose="020B0704020202020204" pitchFamily="34" charset="-52"/>
              </a:rPr>
              <a:t>его». До </a:t>
            </a:r>
            <a:r>
              <a:rPr lang="ru-RU" sz="3200" b="1" dirty="0">
                <a:latin typeface="Arial Cyr70b" panose="020B0704020202020204" pitchFamily="34" charset="-52"/>
              </a:rPr>
              <a:t>сих пор, однако, как вы можете видеть, большинство людей придерживается противоположной точки зрения: они считают единство конечной, практически недостижимой целью, и полагают, что сначала нужно исцелить все остальные недуги человечества. К сожалению, они не понимают, что все эти недуги суть лишь различные симптомы и побочные эффекты основного заболевания — разобщённости</a:t>
            </a:r>
            <a:r>
              <a:rPr lang="ru-RU" sz="3200" b="1" dirty="0" smtClean="0">
                <a:latin typeface="Arial Cyr70b" panose="020B0704020202020204" pitchFamily="34" charset="-52"/>
              </a:rPr>
              <a:t>.</a:t>
            </a:r>
          </a:p>
          <a:p>
            <a:pPr algn="r"/>
            <a:endParaRPr lang="en-US" sz="2000" dirty="0" smtClean="0"/>
          </a:p>
          <a:p>
            <a:pPr algn="r"/>
            <a:r>
              <a:rPr lang="ru-RU" sz="2000" dirty="0" smtClean="0"/>
              <a:t>Всемирный Дом Справедливости, письмо одному из верующих от 8 декабря 1967 г., опубликовано в сборнике </a:t>
            </a:r>
            <a:r>
              <a:rPr lang="en-US" sz="2000" dirty="0" smtClean="0"/>
              <a:t>Wellspring of Guidance</a:t>
            </a:r>
            <a:endParaRPr lang="ru-RU" sz="20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3352" y="404664"/>
            <a:ext cx="11665296" cy="5721499"/>
          </a:xfrm>
        </p:spPr>
        <p:txBody>
          <a:bodyPr>
            <a:normAutofit fontScale="97500"/>
          </a:bodyPr>
          <a:lstStyle/>
          <a:p>
            <a:pPr>
              <a:buNone/>
              <a:defRPr b="0" i="0"/>
            </a:pPr>
            <a:r>
              <a:rPr lang="1049" sz="6200" b="1" dirty="0"/>
              <a:t>Благосостояние человечества, мир и безопасность недостижимы до тех пор, пока прочно не утвердится единство его</a:t>
            </a:r>
            <a:r>
              <a:rPr lang="1049" sz="6200" b="1" dirty="0" smtClean="0"/>
              <a:t>.</a:t>
            </a:r>
            <a:endParaRPr lang="en-GB" sz="4900" dirty="0" smtClean="0"/>
          </a:p>
          <a:p>
            <a:pPr algn="r">
              <a:buNone/>
              <a:defRPr b="0" i="0"/>
            </a:pPr>
            <a:r>
              <a:rPr lang="1049" dirty="0" smtClean="0"/>
              <a:t>(Бахаулла, «Крупицы», CXXXI)</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p:blipFill>
        <p:spPr>
          <a:xfrm>
            <a:off x="1476341" y="-35326"/>
            <a:ext cx="9183932" cy="6893326"/>
          </a:xfrm>
          <a:prstGeom prst="rect">
            <a:avLst/>
          </a:prstGeom>
          <a:noFill/>
          <a:ln w="9525">
            <a:noFill/>
            <a:miter lim="800000"/>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tretch/>
        </p:blipFill>
        <p:spPr>
          <a:xfrm>
            <a:off x="1637492" y="0"/>
            <a:ext cx="9136868" cy="6858000"/>
          </a:xfrm>
          <a:prstGeom prst="rect">
            <a:avLst/>
          </a:prstGeom>
          <a:noFill/>
          <a:ln w="9525">
            <a:noFill/>
            <a:miter lim="800000"/>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10972800" cy="490066"/>
          </a:xfrm>
        </p:spPr>
        <p:txBody>
          <a:bodyPr>
            <a:normAutofit fontScale="90000"/>
          </a:bodyPr>
          <a:lstStyle/>
          <a:p>
            <a:r>
              <a:rPr lang="ru-RU" dirty="0"/>
              <a:t>Смотрите на мир как на человеческое </a:t>
            </a:r>
            <a:r>
              <a:rPr lang="ru-RU" dirty="0" smtClean="0"/>
              <a:t>тело</a:t>
            </a:r>
            <a:endParaRPr lang="ru-RU" dirty="0"/>
          </a:p>
        </p:txBody>
      </p:sp>
      <p:sp>
        <p:nvSpPr>
          <p:cNvPr id="2" name="Объект 1"/>
          <p:cNvSpPr>
            <a:spLocks noGrp="1"/>
          </p:cNvSpPr>
          <p:nvPr>
            <p:ph idx="1"/>
          </p:nvPr>
        </p:nvSpPr>
        <p:spPr>
          <a:xfrm>
            <a:off x="335360" y="980728"/>
            <a:ext cx="11521280" cy="5544615"/>
          </a:xfrm>
        </p:spPr>
        <p:txBody>
          <a:bodyPr>
            <a:normAutofit fontScale="70000" lnSpcReduction="20000"/>
          </a:bodyPr>
          <a:lstStyle/>
          <a:p>
            <a:pPr marL="0" indent="0">
              <a:buNone/>
            </a:pPr>
            <a:r>
              <a:rPr lang="ru-RU" dirty="0" smtClean="0"/>
              <a:t>... </a:t>
            </a:r>
            <a:r>
              <a:rPr lang="ru-RU" dirty="0"/>
              <a:t>О избранники народа каждой страны! Совещайтесь меж собою и радейте лишь о том, что полезно человечеству и что улучшает его положение,— если вы из тех, кто осмотрителен в суждении. Взирайте на мир сей, как на человеческое тело, кое, будучи создано здоровым и совершенным, в силу разных причин было поражено тяжкими расстройствами и недугами. Ни на один день не наступало облегчение, напротив, болезнь его усугублялась, ибо пользовали его невежественные лекари, кои дали полную волю своекорыстным желаниям и впали в тяжкий грех. И если иногда заботами умелого врачевателя излечивался какой-либо из органов тела сего, другие по-прежнему страдали от недуга. Так извещает вас Всеведущий, Премудрый.</a:t>
            </a:r>
          </a:p>
          <a:p>
            <a:pPr marL="0" indent="0">
              <a:buNone/>
            </a:pPr>
            <a:r>
              <a:rPr lang="ru-RU" dirty="0"/>
              <a:t>Ныне Мы видим, что предано оно на милость правителей, настолько опьянённых гордыней, что не способны они узреть даже собственную выгоду, не говоря уж о том, чтобы постичь столь удивительное и дерзновенное Откровение. Если же кто-либо из них и пытался улучшить положение человечества, то делал сие, явно или тайно, из собственной корысти, и низость сего побуждения умаляла его способность излечивать раны и болезни.</a:t>
            </a:r>
          </a:p>
          <a:p>
            <a:pPr marL="0" indent="0">
              <a:buNone/>
            </a:pPr>
            <a:r>
              <a:rPr lang="ru-RU" dirty="0"/>
              <a:t>Лучшим лекарством и могущественнейшим средством для исцеления всего мира Господь назначил союз всех народов в одном общем Деле, в единой Вере. Достичь сего можно лишь с помощью искусного, всесильного и вдохновлённого свыше Врачевателя. Сие несомненная истина, а всё прочее — не более, чем заблуждение...</a:t>
            </a:r>
          </a:p>
          <a:p>
            <a:pPr marL="0" indent="0" algn="r">
              <a:buNone/>
            </a:pPr>
            <a:r>
              <a:rPr lang="ru-RU" sz="2900" dirty="0"/>
              <a:t>(Бахаулла: Скрижаль к королеве Виктории, «Призывы Господа Сил» и «Крупицы», CXX)</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332656"/>
            <a:ext cx="11449272" cy="6120679"/>
          </a:xfrm>
        </p:spPr>
        <p:txBody>
          <a:bodyPr>
            <a:normAutofit fontScale="95000" lnSpcReduction="10000"/>
          </a:bodyPr>
          <a:lstStyle/>
          <a:p>
            <a:pPr>
              <a:buNone/>
              <a:defRPr b="0" i="0"/>
            </a:pPr>
            <a:r>
              <a:rPr lang="1049" sz="4200" dirty="0"/>
              <a:t>О вы, обитатели земли! Особая черта, отмечающая превосходство сего Наивысшего </a:t>
            </a:r>
            <a:r>
              <a:rPr lang="1049" sz="4200" dirty="0" smtClean="0"/>
              <a:t>Откровения</a:t>
            </a:r>
            <a:r>
              <a:rPr lang="ru-RU" sz="4200" dirty="0"/>
              <a:t>,</a:t>
            </a:r>
            <a:r>
              <a:rPr lang="1049" sz="4200" dirty="0" smtClean="0"/>
              <a:t> </a:t>
            </a:r>
            <a:r>
              <a:rPr lang="1049" sz="4200" dirty="0"/>
              <a:t>заключается в том, что Мы, с одной стороны, изгнали со страниц священной Книги Божией всё, что порождало раздор, злобу и смуту среди чад человеческих, а с другой — заложили необходимые основы согласия и понимания, совершенного и вечного единства. Благо тем, что соблюдают установления Мои.</a:t>
            </a:r>
          </a:p>
          <a:p>
            <a:pPr algn="r">
              <a:buNone/>
              <a:defRPr b="0" i="0"/>
            </a:pPr>
            <a:endParaRPr lang="ru-RU" dirty="0" smtClean="0"/>
          </a:p>
          <a:p>
            <a:pPr algn="r">
              <a:buNone/>
              <a:defRPr b="0" i="0"/>
            </a:pPr>
            <a:r>
              <a:rPr lang="1049" dirty="0" smtClean="0"/>
              <a:t>(</a:t>
            </a:r>
            <a:r>
              <a:rPr lang="1049" dirty="0" smtClean="0"/>
              <a:t>Бахаулла, «Крупицы», XLIII)</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9600" y="404664"/>
            <a:ext cx="10972800" cy="6120679"/>
          </a:xfrm>
        </p:spPr>
        <p:txBody>
          <a:bodyPr>
            <a:normAutofit fontScale="70000" lnSpcReduction="20000"/>
          </a:bodyPr>
          <a:lstStyle/>
          <a:p>
            <a:pPr marL="0" indent="0">
              <a:buNone/>
            </a:pPr>
            <a:r>
              <a:rPr lang="ru-RU" sz="3400" dirty="0" smtClean="0"/>
              <a:t>Всезнающий </a:t>
            </a:r>
            <a:r>
              <a:rPr lang="ru-RU" sz="3400" dirty="0"/>
              <a:t>Врачеватель держит Свой перст на пульсе человечества. Он распознаёт недуг и в непогрешимой мудрости Своей предписывает целительное средство от него. У всякого века — своя забота, и у всякой души — особое стремление. Миру с его нынешними напастями необходимо совсем иное средство, чем веку грядущему. Всей душой радейте о нуждах века, в коем живёте, и пусть главной темой ваших обсуждений станут потребности и запросы его.</a:t>
            </a:r>
          </a:p>
          <a:p>
            <a:pPr marL="0" indent="0">
              <a:buNone/>
            </a:pPr>
            <a:r>
              <a:rPr lang="ru-RU" sz="3400" dirty="0" smtClean="0"/>
              <a:t>Мы </a:t>
            </a:r>
            <a:r>
              <a:rPr lang="ru-RU" sz="3400" dirty="0"/>
              <a:t>ясно видим, что весь род людской охвачен великими, неисчислимыми бедствиями. Мы зрим, как он изнемогает на одре болезни под гнётом страданий и отчаяния. Меж ним и непогрешимым Божественным Врачевателем встали те, что опьянены самомнением. Смотрите, как опутали они и себя, и всех людей тенётами своих ухищрений. Неспособны они определить причину недуга и нет у них знания об исцеляющем средстве. Прямое кажется им кривым, а друг мнится врагом.</a:t>
            </a:r>
          </a:p>
          <a:p>
            <a:pPr marL="0" indent="0">
              <a:buNone/>
            </a:pPr>
            <a:r>
              <a:rPr lang="ru-RU" sz="3400" dirty="0" smtClean="0"/>
              <a:t>Внемлите </a:t>
            </a:r>
            <a:r>
              <a:rPr lang="ru-RU" sz="3400" dirty="0"/>
              <a:t>сладкозвучным напевам Узника сего. Восстаньте и возвысьте голоса свои, дабы, может статься, пробудились те, что пребывают в глубоком сне. Скажи: О вы, подобные мертвецам! Десница Божественной щедрости подносит вам Воду Жизни. Поспешите и испейте вволю. Кто возродится в сей День, никогда не </a:t>
            </a:r>
            <a:r>
              <a:rPr lang="ru-RU" sz="3400" dirty="0" smtClean="0"/>
              <a:t>умрёт</a:t>
            </a:r>
            <a:r>
              <a:rPr lang="ru-RU" sz="3400" dirty="0"/>
              <a:t>; кто останется </a:t>
            </a:r>
            <a:r>
              <a:rPr lang="ru-RU" sz="3400" dirty="0" smtClean="0"/>
              <a:t>мёртвым</a:t>
            </a:r>
            <a:r>
              <a:rPr lang="ru-RU" sz="3400" dirty="0"/>
              <a:t>, никогда не </a:t>
            </a:r>
            <a:r>
              <a:rPr lang="ru-RU" sz="3400" dirty="0" smtClean="0"/>
              <a:t>обретёт жизни.</a:t>
            </a:r>
          </a:p>
          <a:p>
            <a:pPr marL="0" indent="0" algn="r">
              <a:buNone/>
            </a:pPr>
            <a:r>
              <a:rPr lang="ru-RU" dirty="0" smtClean="0"/>
              <a:t>Бахаулла. «Крупицы», </a:t>
            </a:r>
            <a:r>
              <a:rPr lang="ru-RU" dirty="0"/>
              <a:t>CVI</a:t>
            </a:r>
            <a:r>
              <a:rPr lang="ru-RU" dirty="0" smtClean="0"/>
              <a:t>.</a:t>
            </a:r>
            <a:endParaRPr lang="ru-RU"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9600" y="332657"/>
            <a:ext cx="10972800" cy="5793508"/>
          </a:xfrm>
        </p:spPr>
        <p:txBody>
          <a:bodyPr>
            <a:normAutofit lnSpcReduction="10000"/>
          </a:bodyPr>
          <a:lstStyle/>
          <a:p>
            <a:pPr marL="0" indent="0">
              <a:buNone/>
            </a:pPr>
            <a:r>
              <a:rPr lang="ru-RU" dirty="0"/>
              <a:t>... Внемлите, о народы земли, тому, что Перо Господа всех народов повелевает вам. Знайте же без тени сомнения, что Законоцарствия прошлого достигли своего высшего и окончательного завершения в Законе, берущем начало из сего Величайшего океана. Поспешите же к нему по велению Нашему. Мы, воистину, предписываем, как угодно Нам. Взирайте на мир как на человеческое тело, кое было поражено многочисленными недугами и чьё исцеление зависит от гармонии всех его составных элементов. Соберитесь же вкруг того, что Мы предписали вам, и не следуйте по стопам тех, что разжигают раздоры...</a:t>
            </a:r>
          </a:p>
          <a:p>
            <a:pPr marL="0" indent="0" algn="r">
              <a:buNone/>
            </a:pPr>
            <a:endParaRPr lang="en-US" sz="2400" dirty="0" smtClean="0"/>
          </a:p>
          <a:p>
            <a:pPr marL="0" indent="0" algn="r">
              <a:buNone/>
            </a:pPr>
            <a:r>
              <a:rPr lang="ru-RU" sz="2400" dirty="0" smtClean="0"/>
              <a:t>(</a:t>
            </a:r>
            <a:r>
              <a:rPr lang="ru-RU" sz="2400" dirty="0"/>
              <a:t>Бахаулла: Скрижаль к Наполеону III, «Призывы Господа Сил»)</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404664"/>
            <a:ext cx="11521280" cy="5976663"/>
          </a:xfrm>
        </p:spPr>
        <p:txBody>
          <a:bodyPr/>
          <a:lstStyle/>
          <a:p>
            <a:pPr>
              <a:buNone/>
              <a:defRPr b="0" i="0"/>
            </a:pPr>
            <a:r>
              <a:rPr lang="1049" sz="5400" b="1" dirty="0"/>
              <a:t>Тот, Кто есть Господь ваш, Всемилостивый, лелеет в сердце Своём желание, дабы весь род человеческий стал как одна душа и одно тело. </a:t>
            </a:r>
          </a:p>
          <a:p>
            <a:pPr>
              <a:buNone/>
              <a:defRPr b="0" i="0"/>
            </a:pPr>
            <a:endParaRPr lang="1049" sz="3600" b="1" dirty="0"/>
          </a:p>
          <a:p>
            <a:pPr algn="r">
              <a:buNone/>
              <a:defRPr b="0" i="0"/>
            </a:pPr>
            <a:r>
              <a:rPr lang="1049" dirty="0" smtClean="0"/>
              <a:t>(Бахаулла, «Крупицы», CVII)</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9600" y="476672"/>
            <a:ext cx="10972800" cy="5976663"/>
          </a:xfrm>
        </p:spPr>
        <p:txBody>
          <a:bodyPr>
            <a:normAutofit fontScale="85000" lnSpcReduction="20000"/>
          </a:bodyPr>
          <a:lstStyle/>
          <a:p>
            <a:pPr marL="0" indent="0">
              <a:buNone/>
            </a:pPr>
            <a:r>
              <a:rPr lang="ru-RU" sz="3300" dirty="0"/>
              <a:t>...Вера Божия — единственный источник спасения человечества сегодня. Истинная причина бед человечества — его разобщённость. Независимо от того, насколько совершенным может быть механизм, разработанный лидерами человечества для политического объединения мира, он всё равно не обеспечит противоядие от той отравы, что подрывает энергию современного общества. Эти недуги можно вылечить только посредством Божьей Веры. Есть много доброжелателей человечества, которые посвящают свои усилия гуманитарной помощи, благотворительности и материальному благополучию человека, но только бахаи могут выполнить работу, которую Бог больше всего хочет сделать. Когда мы посвящаем себя работе на благо Веры, мы делаем то, что больше всего поможет нуждающемуся и разделённому миру и станет для него единственным убежищем...</a:t>
            </a:r>
          </a:p>
          <a:p>
            <a:pPr marL="0" indent="0">
              <a:buNone/>
            </a:pPr>
            <a:endParaRPr lang="en-US" sz="2400" dirty="0" smtClean="0"/>
          </a:p>
          <a:p>
            <a:pPr marL="0" indent="0" algn="r">
              <a:buNone/>
            </a:pPr>
            <a:r>
              <a:rPr lang="ru-RU" sz="2400" dirty="0" smtClean="0"/>
              <a:t>(</a:t>
            </a:r>
            <a:r>
              <a:rPr lang="ru-RU" sz="2400" dirty="0"/>
              <a:t>Всемирный Дом Справедливости, письмо Национальным Духовным Собраниям Африки, февраль 1970 г.)</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normAutofit/>
          </a:bodyPr>
          <a:lstStyle/>
          <a:p>
            <a:pPr>
              <a:defRPr b="0" i="0"/>
            </a:pPr>
            <a:r>
              <a:rPr lang="1049" dirty="0" smtClean="0"/>
              <a:t>Доброжелатели и работа бахаи</a:t>
            </a:r>
          </a:p>
        </p:txBody>
      </p:sp>
      <p:sp>
        <p:nvSpPr>
          <p:cNvPr id="3" name="Объект 2"/>
          <p:cNvSpPr>
            <a:spLocks noGrp="1"/>
          </p:cNvSpPr>
          <p:nvPr>
            <p:ph idx="1"/>
          </p:nvPr>
        </p:nvSpPr>
        <p:spPr>
          <a:xfrm>
            <a:off x="609600" y="1124744"/>
            <a:ext cx="10972800" cy="5400599"/>
          </a:xfrm>
        </p:spPr>
        <p:txBody>
          <a:bodyPr>
            <a:normAutofit fontScale="55000" lnSpcReduction="20000"/>
          </a:bodyPr>
          <a:lstStyle/>
          <a:p>
            <a:pPr marL="0" indent="0">
              <a:buNone/>
            </a:pPr>
            <a:r>
              <a:rPr lang="ru-RU" sz="4500" dirty="0" smtClean="0"/>
              <a:t>...Поскольку </a:t>
            </a:r>
            <a:r>
              <a:rPr lang="ru-RU" sz="4500" dirty="0"/>
              <a:t>любовь к нашим ближним и сострадание к их участи суть неотъемлемые составляющие истинной жизни любого бахаи, нас постоянно тянет сделать всё возможное ради помощи им. Очень важно, чтобы мы делали это всякий раз, когда представляется такой случай, ибо наши действия не должны расходиться с нашими словами,— </a:t>
            </a:r>
            <a:r>
              <a:rPr lang="ru-RU" sz="4500" dirty="0" smtClean="0"/>
              <a:t>но </a:t>
            </a:r>
            <a:r>
              <a:rPr lang="ru-RU" sz="4500" dirty="0"/>
              <a:t>это сострадание к нашим ближним не должно связывать наши силы такими проектами, которые, в конечном счёте, обречены на неудачу, и в результате которых мы вынуждены будем пренебречь самой важной и основополагающей деятельностью. Есть сотни тысяч доброжелателей человечества, посвятивших свою жизнь оказанию гуманитарной помощи и благотворительности, но всего лишь жалкая горстка согласна выполнять работу, которую больше всего желает видеть сделанной Сам Бог: духовное пробуждение и возрождение человечества. Наша задача — построение системы бахаи...</a:t>
            </a:r>
          </a:p>
          <a:p>
            <a:pPr marL="0" indent="0" algn="r">
              <a:buNone/>
            </a:pPr>
            <a:endParaRPr lang="en-US" dirty="0" smtClean="0"/>
          </a:p>
          <a:p>
            <a:pPr marL="0" indent="0" algn="r">
              <a:buNone/>
            </a:pPr>
            <a:r>
              <a:rPr lang="ru-RU" dirty="0" smtClean="0"/>
              <a:t>(</a:t>
            </a:r>
            <a:r>
              <a:rPr lang="ru-RU" dirty="0"/>
              <a:t>Из  письма от имени Всемирного Дома Справедливости одному из верующих, 8 декабря 1967 г.)</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9600" y="332656"/>
            <a:ext cx="10972800" cy="6120679"/>
          </a:xfrm>
        </p:spPr>
        <p:txBody>
          <a:bodyPr>
            <a:normAutofit fontScale="92500" lnSpcReduction="10000"/>
          </a:bodyPr>
          <a:lstStyle/>
          <a:p>
            <a:pPr marL="0" indent="0">
              <a:buNone/>
            </a:pPr>
            <a:r>
              <a:rPr lang="ru-RU" dirty="0"/>
              <a:t>…В этом мире существуют мощные организации — правительства, фонды, другие учреждения самого разного типа с огромными финансовыми ресурсами, которые стараются улучшить материальное благосостояние людей. </a:t>
            </a:r>
          </a:p>
          <a:p>
            <a:pPr marL="0" indent="0">
              <a:buNone/>
            </a:pPr>
            <a:r>
              <a:rPr lang="ru-RU" dirty="0" smtClean="0"/>
              <a:t>Что </a:t>
            </a:r>
            <a:r>
              <a:rPr lang="ru-RU" dirty="0"/>
              <a:t>бы мы, бахаи, ни добавили к таким ресурсам в форме специальных фондов или взносов, </a:t>
            </a:r>
            <a:r>
              <a:rPr lang="ru-RU" dirty="0" smtClean="0"/>
              <a:t>это будет лишь </a:t>
            </a:r>
            <a:r>
              <a:rPr lang="ru-RU" dirty="0"/>
              <a:t>каплей в море. Тем не менее, единственные среди всех людей, мы обладаем Богоданным лекарством от реальных недугов человечества; никто не выполняет и не может выполнить эту самую важную задачу, и если мы станем тратить нашу энергию и наши средства на те области деятельности, в которых другие уже делают больше, чем мы можем надеяться когда-либо сделать, мы замедлим распространение Божественного Послания,— а ведь это самая важная задача из всех.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63352" y="332656"/>
            <a:ext cx="11665296" cy="6048671"/>
          </a:xfrm>
        </p:spPr>
        <p:txBody>
          <a:bodyPr>
            <a:noAutofit/>
          </a:bodyPr>
          <a:lstStyle/>
          <a:p>
            <a:pPr marL="0" indent="0">
              <a:buNone/>
            </a:pPr>
            <a:r>
              <a:rPr lang="ru-RU" sz="2400" dirty="0" smtClean="0"/>
              <a:t>Из-за </a:t>
            </a:r>
            <a:r>
              <a:rPr lang="ru-RU" sz="2400" dirty="0"/>
              <a:t>такого отношения, а также из-за нашего отказа принимать участие в политике, бахаи часто обвиняют в том, что они самоустраняются от «реальных проблем» своих ближних. Но когда мы слышим это обвинение, давайте не будем забывать, что те, кто бросает его нам, это, как правило, идеалистически настроенные материалисты, для которых единственное «подлинное благо» заключается в материальных вещах, в то время как мы знаем, что явления материального мира — лишь отражение духовных условий, и пока духовные условия не изменятся, никакого прочного изменения к лучшему в материальных делах не может быть. </a:t>
            </a:r>
          </a:p>
          <a:p>
            <a:pPr marL="0" indent="0">
              <a:buNone/>
            </a:pPr>
            <a:r>
              <a:rPr lang="ru-RU" sz="2400" dirty="0"/>
              <a:t>Мы также должны помнить, что большинство людей не имеет чёткого представления ни о том, какой мир они хотели бы построить, ни о том, с какой стороны подойти к его строительству. Даже те, кто заинтересован в улучшении условий жизни, таким образом, вынуждены всего лишь затыкать очевидные прорехи, наиболее бросающиеся в глаза. Таким образом, готовность бороться против зла,— будь оно в форме обстоятельств жизни или персонифицировано в лице каких-то конкретных злодеев,— стала для большинства людей пробным камнем, с помощью которого они судят о моральных достоинствах человека. </a:t>
            </a:r>
            <a:endParaRPr lang="ru-RU" sz="2400"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b="0" i="0"/>
            </a:pPr>
            <a:r>
              <a:rPr lang="1049" smtClean="0"/>
              <a:t>Предназначение физического мира</a:t>
            </a:r>
          </a:p>
        </p:txBody>
      </p:sp>
      <p:sp>
        <p:nvSpPr>
          <p:cNvPr id="3" name="Content Placeholder 2"/>
          <p:cNvSpPr>
            <a:spLocks noGrp="1"/>
          </p:cNvSpPr>
          <p:nvPr>
            <p:ph idx="1"/>
          </p:nvPr>
        </p:nvSpPr>
        <p:spPr/>
        <p:txBody>
          <a:bodyPr/>
          <a:lstStyle/>
          <a:p>
            <a:pPr>
              <a:defRPr b="0" i="0"/>
            </a:pPr>
            <a:endParaRPr lang="en-GB"/>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9600" y="332656"/>
            <a:ext cx="10972800" cy="6048671"/>
          </a:xfrm>
        </p:spPr>
        <p:txBody>
          <a:bodyPr>
            <a:normAutofit fontScale="77500" lnSpcReduction="20000"/>
          </a:bodyPr>
          <a:lstStyle/>
          <a:p>
            <a:pPr marL="0" indent="0">
              <a:buNone/>
            </a:pPr>
            <a:r>
              <a:rPr lang="ru-RU" sz="3300" dirty="0" smtClean="0"/>
              <a:t>Бахаи</a:t>
            </a:r>
            <a:r>
              <a:rPr lang="ru-RU" sz="3300" dirty="0"/>
              <a:t>, с другой стороны, знают свои цели и понимают, что они должны делать, шаг за шагом, чтобы достичь их. Вся их энергия направлена на созидание добра, причём такого добра, которое будет обладать могучей позитивной силой, и перед этой силой всё множество зол,— которые, по сути, есть лишь нехватка чего-то,— померкнет и рассеется. Бросаться в донкихотские атаки и затыкать, одну за другой, прорехи в нынешнем мироустройстве, с точки зрения бахаи было бы пустой тратой времени и усилий. Вся его жизнь направлена на провозглашение Послания Бахауллы, возрождение духовной жизни своих ближних, объединение их в Божественно созданном Мировом Порядке,— а затем, по мере того, как этот Миропорядок будет набирать силу и влияние, он увидит, как сила этого Послания преображает всё человеческое общество, постепенно решая проблемы и устраняя несправедливости, которые так долго терзали этот мир</a:t>
            </a:r>
            <a:r>
              <a:rPr lang="ru-RU" sz="3300" dirty="0" smtClean="0"/>
              <a:t>.</a:t>
            </a:r>
          </a:p>
          <a:p>
            <a:pPr marL="0" indent="0" algn="r">
              <a:buNone/>
            </a:pPr>
            <a:endParaRPr lang="ru-RU" sz="2400" dirty="0" smtClean="0"/>
          </a:p>
          <a:p>
            <a:pPr marL="0" indent="0" algn="r">
              <a:buNone/>
            </a:pPr>
            <a:r>
              <a:rPr lang="ru-RU" sz="2400" dirty="0" smtClean="0"/>
              <a:t>(Из письма от имени Всемирного Дома Справедливости Национальному Духовному Собранию Италии, 19 ноября 1974 г., цит. в справочнике «Светочи руководства», № 415.)</a:t>
            </a:r>
          </a:p>
          <a:p>
            <a:pPr marL="0" indent="0">
              <a:buNone/>
            </a:pPr>
            <a:endParaRPr lang="ru-RU"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35360" y="260649"/>
            <a:ext cx="11521280" cy="6192688"/>
          </a:xfrm>
        </p:spPr>
        <p:txBody>
          <a:bodyPr>
            <a:normAutofit fontScale="77500" lnSpcReduction="20000"/>
          </a:bodyPr>
          <a:lstStyle/>
          <a:p>
            <a:pPr marL="0" indent="0">
              <a:buNone/>
            </a:pPr>
            <a:r>
              <a:rPr lang="ru-RU" dirty="0" smtClean="0"/>
              <a:t>Он </a:t>
            </a:r>
            <a:r>
              <a:rPr lang="ru-RU" dirty="0"/>
              <a:t>чувствует, что хотя Ваше желание активно погрузиться в опасности и несчастья, поразившие многие миллионы людей сегодня, представляет собой естественный и благородный порыв, не может быть никакого сравнения между ценностью работы бахаи и любой другой формы служения человечеству. </a:t>
            </a:r>
          </a:p>
          <a:p>
            <a:pPr marL="0" indent="0">
              <a:buNone/>
            </a:pPr>
            <a:r>
              <a:rPr lang="ru-RU" dirty="0"/>
              <a:t>Если бы только бахаи могли оценить свою работу должным образом, они бы увидели, что в то время, как другие формы гуманитарной помощи носят поверхностный характер, в лучшем случае облегчая страдания и болезни людей в течение короткого промежутка времени, они сами выполняют работу, которая закладывает фундамент нового духовного миропорядка, основанного на Слове Божьем и функционирующего в соответствии с законами, установленными Им для нынешней эпохи. Никто другой не может сделать эту работу, за исключением тех, кто полностью понял смысл Послания Бахауллы, в то время как почти любой смелый и искренний человек может участвовать в работе по оказанию гуманитарной и прочей помощи.</a:t>
            </a:r>
          </a:p>
          <a:p>
            <a:pPr marL="0" indent="0">
              <a:buNone/>
            </a:pPr>
            <a:r>
              <a:rPr lang="ru-RU" sz="3600" b="1" dirty="0"/>
              <a:t>Верующие строят убежище для человечества. Это их высшая и священная задача, и они должны посвятить решению этой задачи каждый свободный момент своей жизни. </a:t>
            </a:r>
          </a:p>
          <a:p>
            <a:pPr marL="0" indent="0" algn="r">
              <a:buNone/>
            </a:pPr>
            <a:endParaRPr lang="ru-RU" sz="2300" dirty="0" smtClean="0"/>
          </a:p>
          <a:p>
            <a:pPr marL="0" indent="0" algn="r">
              <a:buNone/>
            </a:pPr>
            <a:r>
              <a:rPr lang="ru-RU" sz="2300" dirty="0" smtClean="0"/>
              <a:t>(</a:t>
            </a:r>
            <a:r>
              <a:rPr lang="ru-RU" sz="2300" dirty="0"/>
              <a:t>Письмо от имени Хранителя одному из </a:t>
            </a:r>
            <a:r>
              <a:rPr lang="ru-RU" sz="2300" dirty="0" smtClean="0"/>
              <a:t>верующих, цит. </a:t>
            </a:r>
            <a:r>
              <a:rPr lang="ru-RU" sz="2300" dirty="0"/>
              <a:t>в справочнике «Светочи руководства», № </a:t>
            </a:r>
            <a:r>
              <a:rPr lang="ru-RU" sz="2300" dirty="0" smtClean="0"/>
              <a:t>1395.)</a:t>
            </a:r>
            <a:endParaRPr lang="ru-RU" sz="2300"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10972800" cy="778098"/>
          </a:xfrm>
        </p:spPr>
        <p:txBody>
          <a:bodyPr/>
          <a:lstStyle/>
          <a:p>
            <a:r>
              <a:rPr lang="ru-RU" dirty="0"/>
              <a:t>Апокалиптическая смута</a:t>
            </a:r>
          </a:p>
        </p:txBody>
      </p:sp>
      <p:sp>
        <p:nvSpPr>
          <p:cNvPr id="2" name="Объект 1"/>
          <p:cNvSpPr>
            <a:spLocks noGrp="1"/>
          </p:cNvSpPr>
          <p:nvPr>
            <p:ph idx="1"/>
          </p:nvPr>
        </p:nvSpPr>
        <p:spPr>
          <a:xfrm>
            <a:off x="407368" y="1268760"/>
            <a:ext cx="11377264" cy="5328591"/>
          </a:xfrm>
        </p:spPr>
        <p:txBody>
          <a:bodyPr>
            <a:normAutofit/>
          </a:bodyPr>
          <a:lstStyle/>
          <a:p>
            <a:pPr marL="0" indent="0">
              <a:buNone/>
            </a:pPr>
            <a:r>
              <a:rPr lang="ru-RU" dirty="0" smtClean="0"/>
              <a:t>Он </a:t>
            </a:r>
            <a:r>
              <a:rPr lang="ru-RU" dirty="0"/>
              <a:t>советует Вам ничего не откладывать и поступать в колледж. У нас нет никаких указаний на то, какова будет природа этой апокалиптической смуты: это может быть ещё одна война...  но изучение Писаний бахаи ясно указывает нам — чем дольше «Божественному Врачевателю» (т. е. Бахаулле) мешают приступить к исцелению недугов этого мира, тем более тяжёлыми будут кризисы, и тем страшнее будут страдания больного.</a:t>
            </a:r>
          </a:p>
          <a:p>
            <a:pPr marL="0" indent="0" algn="r">
              <a:buNone/>
            </a:pPr>
            <a:endParaRPr lang="ru-RU" sz="2200" dirty="0" smtClean="0"/>
          </a:p>
          <a:p>
            <a:pPr marL="0" indent="0" algn="r">
              <a:buNone/>
            </a:pPr>
            <a:r>
              <a:rPr lang="ru-RU" sz="2200" dirty="0" smtClean="0"/>
              <a:t>(</a:t>
            </a:r>
            <a:r>
              <a:rPr lang="ru-RU" sz="2200" dirty="0"/>
              <a:t>Из письма от имени Шоги Эффенди одному из верующих, 21 ноября 1949 г</a:t>
            </a:r>
            <a:r>
              <a:rPr lang="ru-RU" sz="2200" dirty="0" smtClean="0"/>
              <a:t>.</a:t>
            </a:r>
            <a:r>
              <a:rPr lang="ru-RU" sz="2200" dirty="0"/>
              <a:t> цит. в справочнике «Светочи руководства», № </a:t>
            </a:r>
            <a:r>
              <a:rPr lang="ru-RU" sz="2200" dirty="0" smtClean="0"/>
              <a:t>439)</a:t>
            </a:r>
            <a:endParaRPr lang="ru-RU" sz="2200"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9600" y="404665"/>
            <a:ext cx="10972800" cy="5721500"/>
          </a:xfrm>
        </p:spPr>
        <p:txBody>
          <a:bodyPr>
            <a:normAutofit lnSpcReduction="10000"/>
          </a:bodyPr>
          <a:lstStyle/>
          <a:p>
            <a:pPr marL="0" indent="0">
              <a:buNone/>
            </a:pPr>
            <a:r>
              <a:rPr lang="ru-RU" dirty="0"/>
              <a:t>Вы знаете, что некоторые из ваших сверстников отчаянно ищут выход и, увы, слишком часто поддаются искушению выбрать насильственные методы борьбы с этими очевидными проявлениями зла, заполняющими всё их поле зрения. Другие отворачиваются в отчаянии или цинично отвергают даже мысль о том, что излечение возможно. Вы знаете решение, у вас есть видение, у вас есть руководство, и вы владеете духовной силой, которая позволит вам преодолеть все невзгоды и вдохнуть новую жизнь в молодёжь Европы</a:t>
            </a:r>
            <a:r>
              <a:rPr lang="ru-RU" dirty="0" smtClean="0"/>
              <a:t>.</a:t>
            </a:r>
          </a:p>
          <a:p>
            <a:pPr marL="0" indent="0" algn="r">
              <a:buNone/>
            </a:pPr>
            <a:endParaRPr lang="ru-RU" sz="2400" dirty="0" smtClean="0"/>
          </a:p>
          <a:p>
            <a:pPr marL="0" indent="0" algn="r">
              <a:buNone/>
            </a:pPr>
            <a:r>
              <a:rPr lang="ru-RU" sz="2400" dirty="0" smtClean="0"/>
              <a:t>Всемирный Дом Справедливости. </a:t>
            </a:r>
            <a:r>
              <a:rPr lang="ru-RU" sz="2400" dirty="0"/>
              <a:t>17 мая 1994 г</a:t>
            </a:r>
            <a:r>
              <a:rPr lang="ru-RU" sz="2400" dirty="0" smtClean="0"/>
              <a:t>., обращение к </a:t>
            </a:r>
            <a:r>
              <a:rPr lang="ru-RU" sz="2400" dirty="0"/>
              <a:t>молодёжи, собравшейся на пяти региональных молодёжных конференциях </a:t>
            </a:r>
            <a:r>
              <a:rPr lang="ru-RU" sz="2400" dirty="0" smtClean="0"/>
              <a:t>бахаи в Европе.</a:t>
            </a:r>
            <a:endParaRPr lang="ru-RU" sz="2400"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b="0" i="0"/>
            </a:pPr>
            <a:r>
              <a:rPr lang="1049" smtClean="0"/>
              <a:t>Религия</a:t>
            </a:r>
          </a:p>
        </p:txBody>
      </p:sp>
      <p:sp>
        <p:nvSpPr>
          <p:cNvPr id="3" name="Content Placeholder 2"/>
          <p:cNvSpPr>
            <a:spLocks noGrp="1"/>
          </p:cNvSpPr>
          <p:nvPr>
            <p:ph idx="1"/>
          </p:nvPr>
        </p:nvSpPr>
        <p:spPr>
          <a:xfrm>
            <a:off x="1981200" y="1268760"/>
            <a:ext cx="8229600" cy="5112568"/>
          </a:xfrm>
        </p:spPr>
        <p:txBody>
          <a:bodyPr>
            <a:normAutofit fontScale="75000" lnSpcReduction="20000"/>
          </a:bodyPr>
          <a:lstStyle/>
          <a:p>
            <a:pPr algn="ctr">
              <a:buNone/>
              <a:defRPr b="0" i="0"/>
            </a:pPr>
            <a:r>
              <a:rPr lang="1049" sz="3300" b="1"/>
              <a:t>Религия — это попытка человека войти в контакт с абсолютной духовной реальностью, таящейся позади всех явлений Вселенной, и, вступив в контакт с Ней, жить в гармонии с Ней. </a:t>
            </a:r>
          </a:p>
          <a:p>
            <a:pPr algn="ctr">
              <a:buNone/>
              <a:defRPr b="0" i="0"/>
            </a:pPr>
            <a:r>
              <a:rPr lang="1049" sz="3300"/>
              <a:t> </a:t>
            </a:r>
            <a:endParaRPr lang="1049" sz="3300" b="1"/>
          </a:p>
          <a:p>
            <a:pPr algn="ctr">
              <a:buNone/>
              <a:defRPr b="0" i="0"/>
            </a:pPr>
            <a:r>
              <a:rPr lang="1049" sz="3300" b="1"/>
              <a:t>Это стремление пронизывает всё. Оно охватывает всё остальное. Кроме того, это </a:t>
            </a:r>
            <a:r>
              <a:rPr lang="1049" sz="3300" b="1" i="1"/>
              <a:t>спасательный круг</a:t>
            </a:r>
            <a:r>
              <a:rPr lang="1049" sz="3300" b="1"/>
              <a:t> для Человека</a:t>
            </a:r>
            <a:r>
              <a:rPr lang="1049" sz="3300" b="1" i="1"/>
              <a:t>. </a:t>
            </a:r>
          </a:p>
          <a:p>
            <a:pPr algn="ctr">
              <a:buNone/>
              <a:defRPr b="0" i="0"/>
            </a:pPr>
            <a:r>
              <a:rPr lang="1049" sz="3300" b="1" i="1"/>
              <a:t>Когда некое существо приобретает, подобно Человеку, сознательный интеллект и </a:t>
            </a:r>
            <a:r>
              <a:rPr lang="1049" sz="3300" b="1"/>
              <a:t>свободную волю, это существо должно либо искать и найти Бога, либо уничтожить себя.</a:t>
            </a:r>
          </a:p>
          <a:p>
            <a:pPr algn="ctr">
              <a:buNone/>
              <a:defRPr b="0" i="0"/>
            </a:pPr>
            <a:endParaRPr lang="1049" sz="3300" b="1"/>
          </a:p>
          <a:p>
            <a:pPr algn="ctr">
              <a:buNone/>
              <a:defRPr b="0" i="0"/>
            </a:pPr>
            <a:endParaRPr lang="1049" b="1" smtClean="0"/>
          </a:p>
          <a:p>
            <a:pPr algn="ctr">
              <a:buNone/>
              <a:defRPr b="0" i="0"/>
            </a:pPr>
            <a:r>
              <a:rPr lang="1049" sz="2600"/>
              <a:t>(Арнольд Тойнби)</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88640"/>
            <a:ext cx="11665296" cy="6480720"/>
          </a:xfrm>
        </p:spPr>
        <p:txBody>
          <a:bodyPr>
            <a:normAutofit fontScale="25000" lnSpcReduction="20000"/>
          </a:bodyPr>
          <a:lstStyle/>
          <a:p>
            <a:pPr>
              <a:lnSpc>
                <a:spcPct val="120000"/>
              </a:lnSpc>
              <a:buNone/>
              <a:defRPr b="0" i="0"/>
            </a:pPr>
            <a:r>
              <a:rPr lang="1049" sz="9600" i="1" dirty="0"/>
              <a:t>Говоря о религии как общественной силе, Бахаулла писал:  </a:t>
            </a:r>
            <a:endParaRPr lang="ru-RU" sz="9600" i="1" dirty="0" smtClean="0"/>
          </a:p>
          <a:p>
            <a:pPr>
              <a:lnSpc>
                <a:spcPct val="120000"/>
              </a:lnSpc>
              <a:buNone/>
              <a:defRPr b="0" i="0"/>
            </a:pPr>
            <a:r>
              <a:rPr lang="1049" sz="11200" b="1" dirty="0" smtClean="0">
                <a:latin typeface="Arial Cyr70b" panose="020B0704020202020204" pitchFamily="34" charset="-52"/>
              </a:rPr>
              <a:t>«</a:t>
            </a:r>
            <a:r>
              <a:rPr lang="1049" sz="11200" b="1" dirty="0">
                <a:latin typeface="Arial Cyr70b" panose="020B0704020202020204" pitchFamily="34" charset="-52"/>
              </a:rPr>
              <a:t>Религия есть величайшее из всех средств установления порядка в мире и мирного довольства всех его обитателей».</a:t>
            </a:r>
            <a:r>
              <a:rPr lang="1049" sz="11200" dirty="0">
                <a:latin typeface="Arial Cyr70b" panose="020B0704020202020204" pitchFamily="34" charset="-52"/>
              </a:rPr>
              <a:t> </a:t>
            </a:r>
            <a:endParaRPr lang="ru-RU" sz="11200" dirty="0" smtClean="0">
              <a:latin typeface="Arial Cyr70b" panose="020B0704020202020204" pitchFamily="34" charset="-52"/>
            </a:endParaRPr>
          </a:p>
          <a:p>
            <a:pPr>
              <a:lnSpc>
                <a:spcPct val="120000"/>
              </a:lnSpc>
              <a:buNone/>
              <a:defRPr b="0" i="0"/>
            </a:pPr>
            <a:r>
              <a:rPr lang="1049" sz="9600" i="1" dirty="0"/>
              <a:t>В </a:t>
            </a:r>
            <a:r>
              <a:rPr lang="1049" sz="9600" i="1" dirty="0"/>
              <a:t>отношении упадка и искажения религии Он писал: </a:t>
            </a:r>
            <a:endParaRPr lang="ru-RU" sz="9600" i="1" dirty="0"/>
          </a:p>
          <a:p>
            <a:pPr>
              <a:lnSpc>
                <a:spcPct val="120000"/>
              </a:lnSpc>
              <a:buNone/>
              <a:defRPr b="0" i="0"/>
            </a:pPr>
            <a:r>
              <a:rPr lang="1049" sz="11200" b="1" dirty="0" smtClean="0">
                <a:latin typeface="Arial Cyr70b" panose="020B0704020202020204" pitchFamily="34" charset="-52"/>
              </a:rPr>
              <a:t>«</a:t>
            </a:r>
            <a:r>
              <a:rPr lang="1049" sz="11200" b="1" dirty="0">
                <a:latin typeface="Arial Cyr70b" panose="020B0704020202020204" pitchFamily="34" charset="-52"/>
              </a:rPr>
              <a:t>Если померкнет светоч религии, то воцарятся хаос и смута и перестанут сиять лампады честности и справедливости, покоя и мира». </a:t>
            </a:r>
            <a:endParaRPr lang="ru-RU" sz="11200" b="1" dirty="0" smtClean="0">
              <a:latin typeface="Arial Cyr70b" panose="020B0704020202020204" pitchFamily="34" charset="-52"/>
            </a:endParaRPr>
          </a:p>
          <a:p>
            <a:pPr>
              <a:lnSpc>
                <a:spcPct val="120000"/>
              </a:lnSpc>
              <a:buNone/>
              <a:defRPr b="0" i="0"/>
            </a:pPr>
            <a:r>
              <a:rPr lang="1049" sz="9600" i="1" dirty="0"/>
              <a:t>Перечисляя </a:t>
            </a:r>
            <a:r>
              <a:rPr lang="1049" sz="9600" i="1" dirty="0"/>
              <a:t>такого рода последствия, Писания бахаи подчёркивают, что </a:t>
            </a:r>
            <a:endParaRPr lang="ru-RU" sz="9600" i="1" dirty="0"/>
          </a:p>
          <a:p>
            <a:pPr>
              <a:lnSpc>
                <a:spcPct val="120000"/>
              </a:lnSpc>
              <a:buNone/>
              <a:defRPr b="0" i="0"/>
            </a:pPr>
            <a:r>
              <a:rPr lang="1049" sz="11200" b="1" dirty="0" smtClean="0">
                <a:latin typeface="Arial Cyr70b" panose="020B0704020202020204" pitchFamily="34" charset="-52"/>
              </a:rPr>
              <a:t>«Извращение человеческой </a:t>
            </a:r>
            <a:r>
              <a:rPr lang="1049" sz="11200" b="1" dirty="0">
                <a:latin typeface="Arial Cyr70b" panose="020B0704020202020204" pitchFamily="34" charset="-52"/>
              </a:rPr>
              <a:t>природы, падение норм человеческого поведения, искажение и ликвидация человеческих установлений проявляются в этих условиях с наихудших и отвратительнейших сторон. Человеческий характер портится, доверие подрывается, сила дисциплины слабеет, голос человеческой совести умолкает, чувства приличия и стыда притупляются, понятия долга, солидарности, взаимопомощи и верности искажаются, и любое ощущение покоя, радости и надежды постепенно угасает».  </a:t>
            </a:r>
            <a:endParaRPr lang="ru-RU" sz="11200" b="1" dirty="0" smtClean="0">
              <a:latin typeface="Arial Cyr70b" panose="020B0704020202020204" pitchFamily="34" charset="-52"/>
            </a:endParaRPr>
          </a:p>
          <a:p>
            <a:pPr algn="r">
              <a:lnSpc>
                <a:spcPct val="120000"/>
              </a:lnSpc>
              <a:buNone/>
              <a:defRPr b="0" i="0"/>
            </a:pPr>
            <a:r>
              <a:rPr lang="1049" sz="8000" b="1" i="1" dirty="0" smtClean="0"/>
              <a:t>Всемирный </a:t>
            </a:r>
            <a:r>
              <a:rPr lang="1049" sz="8000" b="1" i="1" dirty="0"/>
              <a:t>Дом Справедливости. «</a:t>
            </a:r>
            <a:r>
              <a:rPr lang="1049" sz="8000" dirty="0"/>
              <a:t>Обещание мира во всём мире» (1985 г</a:t>
            </a:r>
            <a:r>
              <a:rPr lang="1049" sz="8000" dirty="0" smtClean="0"/>
              <a:t>.)</a:t>
            </a:r>
            <a:endParaRPr lang="1049" sz="4500" b="1" i="1"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71464" y="1052736"/>
            <a:ext cx="9701336" cy="5073427"/>
          </a:xfrm>
        </p:spPr>
        <p:txBody>
          <a:bodyPr>
            <a:normAutofit/>
          </a:bodyPr>
          <a:lstStyle/>
          <a:p>
            <a:pPr algn="ctr">
              <a:buNone/>
              <a:defRPr b="0" i="0"/>
            </a:pPr>
            <a:r>
              <a:rPr lang="1049" sz="4000" dirty="0" smtClean="0"/>
              <a:t> </a:t>
            </a:r>
            <a:r>
              <a:rPr lang="1049" sz="6000" dirty="0"/>
              <a:t>Каковы последствия разложения религии и угасания светоча религии в нашем мире?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764704"/>
            <a:ext cx="11305256" cy="5544616"/>
          </a:xfrm>
        </p:spPr>
        <p:txBody>
          <a:bodyPr>
            <a:normAutofit/>
          </a:bodyPr>
          <a:lstStyle/>
          <a:p>
            <a:pPr>
              <a:defRPr b="0" i="0"/>
            </a:pPr>
            <a:r>
              <a:rPr lang="1049" sz="3600" dirty="0" smtClean="0"/>
              <a:t>Во всём мире примерно 161 млн. детей младше пяти лет испытывают задержку в росте (данные 2013 года).</a:t>
            </a:r>
          </a:p>
          <a:p>
            <a:pPr>
              <a:defRPr b="0" i="0"/>
            </a:pPr>
            <a:r>
              <a:rPr lang="1049" sz="3600" dirty="0" smtClean="0"/>
              <a:t>Во всём мире 51 миллион детей в возрасте до пяти лет страдали от истощения, и 17 миллионов — от очень сильного истощения (данные 2013 года).</a:t>
            </a:r>
          </a:p>
          <a:p>
            <a:pPr>
              <a:defRPr b="0" i="0"/>
            </a:pPr>
            <a:r>
              <a:rPr lang="1049" sz="3600" b="1" dirty="0" smtClean="0">
                <a:hlinkClick r:id="rId2"/>
              </a:rPr>
              <a:t>6,3 миллиона детей умерли в 2013 году —</a:t>
            </a:r>
            <a:r>
              <a:rPr lang="1049" sz="3600" b="0" dirty="0" smtClean="0">
                <a:hlinkClick r:id="rId2"/>
              </a:rPr>
              <a:t> 17 тыс. умирает каждый день, в основном от проблем со здоровьем, таких, как малярия, диарея и пневмония.</a:t>
            </a:r>
          </a:p>
          <a:p>
            <a:pPr>
              <a:defRPr b="0" i="0"/>
            </a:pPr>
            <a:endParaRPr lang="en-GB" sz="3600"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7408" y="836712"/>
            <a:ext cx="10205392" cy="5289451"/>
          </a:xfrm>
        </p:spPr>
        <p:txBody>
          <a:bodyPr/>
          <a:lstStyle/>
          <a:p>
            <a:pPr algn="ctr">
              <a:buNone/>
              <a:defRPr b="0" i="0"/>
            </a:pPr>
            <a:r>
              <a:rPr lang="1049" sz="3600" b="1" dirty="0"/>
              <a:t>Религиозный фанатизм и ненависть суть всепожирающий огонь, и ярость его неукротима. </a:t>
            </a:r>
          </a:p>
          <a:p>
            <a:pPr algn="ctr">
              <a:buNone/>
              <a:defRPr b="0" i="0"/>
            </a:pPr>
            <a:r>
              <a:rPr lang="1049" sz="3600" b="1" dirty="0"/>
              <a:t>Лишь Десница Божественной власти может избавить человечество от сего опустошительного бедствия...</a:t>
            </a:r>
          </a:p>
          <a:p>
            <a:pPr marL="0" indent="0" algn="r">
              <a:buNone/>
              <a:defRPr b="0" i="0"/>
            </a:pPr>
            <a:endParaRPr lang="ru-RU" dirty="0" smtClean="0"/>
          </a:p>
          <a:p>
            <a:pPr marL="0" indent="0" algn="r">
              <a:buNone/>
              <a:defRPr b="0" i="0"/>
            </a:pPr>
            <a:r>
              <a:rPr lang="1049" dirty="0" smtClean="0"/>
              <a:t>(</a:t>
            </a:r>
            <a:r>
              <a:rPr lang="1049" dirty="0" smtClean="0"/>
              <a:t>Бахаулла, «Крупицы», CXXXII)</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5400" y="764704"/>
            <a:ext cx="10729192" cy="5361459"/>
          </a:xfrm>
        </p:spPr>
        <p:txBody>
          <a:bodyPr>
            <a:normAutofit/>
          </a:bodyPr>
          <a:lstStyle/>
          <a:p>
            <a:pPr algn="ctr">
              <a:buNone/>
              <a:defRPr b="0" i="0"/>
            </a:pPr>
            <a:r>
              <a:rPr lang="1049" sz="4400" b="1" dirty="0"/>
              <a:t>Доведённая до крайности, цивилизация может стать таким же обильным источником зла, как она служит неиссякаемым источником добра, пребывая в границах умеренности. </a:t>
            </a:r>
          </a:p>
          <a:p>
            <a:pPr>
              <a:buNone/>
              <a:defRPr b="0" i="0"/>
            </a:pPr>
            <a:endParaRPr lang="en-GB" dirty="0" smtClean="0"/>
          </a:p>
          <a:p>
            <a:pPr algn="r">
              <a:buNone/>
              <a:defRPr b="0" i="0"/>
            </a:pPr>
            <a:r>
              <a:rPr lang="1049" dirty="0" smtClean="0"/>
              <a:t>(Бахаулла, «Крупицы», CLXIV)</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p:blipFill>
        <p:spPr>
          <a:xfrm>
            <a:off x="1703512" y="188640"/>
            <a:ext cx="8640960" cy="6454050"/>
          </a:xfrm>
          <a:prstGeom prst="rect">
            <a:avLst/>
          </a:prstGeom>
          <a:noFill/>
          <a:ln w="9525">
            <a:noFill/>
            <a:miter lim="800000"/>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9416" y="548680"/>
            <a:ext cx="10729192" cy="5577483"/>
          </a:xfrm>
        </p:spPr>
        <p:txBody>
          <a:bodyPr/>
          <a:lstStyle/>
          <a:p>
            <a:pPr algn="ctr">
              <a:buNone/>
              <a:defRPr b="0" i="0"/>
            </a:pPr>
            <a:r>
              <a:rPr lang="1049" sz="5400" b="1" dirty="0"/>
              <a:t>Божественное Откровение, </a:t>
            </a:r>
            <a:r>
              <a:rPr lang="ru-RU" sz="5400" b="1" dirty="0" smtClean="0"/>
              <a:t>как </a:t>
            </a:r>
            <a:r>
              <a:rPr lang="1049" sz="5400" b="1" dirty="0" smtClean="0"/>
              <a:t>Он </a:t>
            </a:r>
            <a:r>
              <a:rPr lang="1049" sz="5400" b="1" dirty="0"/>
              <a:t>[Бахаулла] говорит, есть движущая сила цивилизации.</a:t>
            </a:r>
          </a:p>
          <a:p>
            <a:pPr>
              <a:buNone/>
              <a:defRPr b="0" i="0"/>
            </a:pPr>
            <a:endParaRPr lang="en-GB" dirty="0" smtClean="0"/>
          </a:p>
          <a:p>
            <a:pPr>
              <a:buNone/>
              <a:defRPr b="0" i="0"/>
            </a:pPr>
            <a:endParaRPr lang="en-GB" dirty="0" smtClean="0"/>
          </a:p>
          <a:p>
            <a:pPr algn="r">
              <a:buNone/>
              <a:defRPr b="0" i="0"/>
            </a:pPr>
            <a:r>
              <a:rPr lang="1049" dirty="0" smtClean="0"/>
              <a:t>(Международное Сообщество Бахаи, 29 мая 1992 г. «Бахаулла», стр. 13)</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55440" y="692696"/>
            <a:ext cx="9917360" cy="5433467"/>
          </a:xfrm>
        </p:spPr>
        <p:txBody>
          <a:bodyPr>
            <a:normAutofit lnSpcReduction="10000"/>
          </a:bodyPr>
          <a:lstStyle/>
          <a:p>
            <a:pPr algn="ctr">
              <a:buNone/>
              <a:defRPr b="0" i="0"/>
            </a:pPr>
            <a:r>
              <a:rPr lang="1049" sz="4800" b="1" dirty="0"/>
              <a:t>Все Пророки Божии — «воспитатели в период коллективного младенчества и детства» человечества и «орудия единого цивилизующего процесса».</a:t>
            </a:r>
          </a:p>
          <a:p>
            <a:pPr algn="ctr">
              <a:buNone/>
              <a:defRPr b="0" i="0"/>
            </a:pPr>
            <a:endParaRPr lang="1049" sz="4000" b="1" dirty="0"/>
          </a:p>
          <a:p>
            <a:pPr algn="r">
              <a:buNone/>
              <a:defRPr b="0" i="0"/>
            </a:pPr>
            <a:r>
              <a:rPr lang="1049" dirty="0" smtClean="0"/>
              <a:t>(Всемирный Дом Справедливости)</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332656"/>
            <a:ext cx="11305256" cy="6120680"/>
          </a:xfrm>
        </p:spPr>
        <p:txBody>
          <a:bodyPr>
            <a:normAutofit/>
          </a:bodyPr>
          <a:lstStyle/>
          <a:p>
            <a:pPr>
              <a:buNone/>
              <a:defRPr b="0" i="0"/>
            </a:pPr>
            <a:r>
              <a:rPr lang="1049" sz="3800" b="1" i="1" dirty="0"/>
              <a:t>Его цель — отнюдь не принижение статуса прошлых Пророков и не разрушение Их учений; напротив, Он заново утверждает основные истины, скрывающиеся в этих учениях, формулируя их таким образом, чтобы они соответствовали потребностям нынешней эпохи и были созвучны её возможностям, решали её проблемы, исцеляли её недуги и отвечали на постоянно возникающие нелёгкие вопросы. </a:t>
            </a:r>
            <a:endParaRPr lang="ru-RU" sz="3800" b="1" i="1" dirty="0" smtClean="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332656"/>
            <a:ext cx="11305256" cy="6120680"/>
          </a:xfrm>
        </p:spPr>
        <p:txBody>
          <a:bodyPr>
            <a:normAutofit lnSpcReduction="10000"/>
          </a:bodyPr>
          <a:lstStyle/>
          <a:p>
            <a:pPr>
              <a:buNone/>
              <a:defRPr b="0" i="0"/>
            </a:pPr>
            <a:r>
              <a:rPr lang="1049" sz="3800" b="1" i="1" dirty="0" smtClean="0"/>
              <a:t>Его </a:t>
            </a:r>
            <a:r>
              <a:rPr lang="1049" sz="3800" b="1" i="1" dirty="0"/>
              <a:t>миссия состоит в том, чтобы провозгласить, что эпохи младенчества и детства человеческой расы миновали, что конвульсии, связанные с нынешней стадии подросткового созревания, медленно и мучительно готовят его к достижению стадии зрелости и предвещают наступление того Величайшего Века, когда мечи будут перекованы на орала, когда Царствие, обещанное Иисусом Христом, будет создано, и мир на планете воцарится окончательно и бесповоротно. </a:t>
            </a:r>
            <a:endParaRPr lang="ru-RU" sz="3800" b="1" i="1" dirty="0" smtClean="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332656"/>
            <a:ext cx="11305256" cy="6120680"/>
          </a:xfrm>
        </p:spPr>
        <p:txBody>
          <a:bodyPr>
            <a:normAutofit lnSpcReduction="10000"/>
          </a:bodyPr>
          <a:lstStyle/>
          <a:p>
            <a:pPr>
              <a:buNone/>
              <a:defRPr b="0" i="0"/>
            </a:pPr>
            <a:r>
              <a:rPr lang="1049" sz="3800" b="1" i="1" dirty="0" smtClean="0"/>
              <a:t>Также </a:t>
            </a:r>
            <a:r>
              <a:rPr lang="1049" sz="3800" b="1" i="1" dirty="0"/>
              <a:t>не притязает </a:t>
            </a:r>
            <a:r>
              <a:rPr lang="1049" sz="3800" b="1" i="1" dirty="0" smtClean="0"/>
              <a:t>Бахаулла</a:t>
            </a:r>
            <a:r>
              <a:rPr lang="ru-RU" sz="3800" b="1" i="1" dirty="0" smtClean="0"/>
              <a:t> </a:t>
            </a:r>
            <a:r>
              <a:rPr lang="1049" sz="3800" b="1" i="1" dirty="0" smtClean="0"/>
              <a:t>и </a:t>
            </a:r>
            <a:r>
              <a:rPr lang="1049" sz="3800" b="1" i="1" dirty="0"/>
              <a:t>на окончательность Своего собственного Откровения,— напротив, Он указывает, что бóльшая мера истины, излитая Им на человечество по велению Вседержителя в столь критический момент в его судьбе, неизбежно будет дополнена на последующих этапах постоянной и безграничной эволюции человечества.</a:t>
            </a:r>
          </a:p>
          <a:p>
            <a:pPr algn="ctr">
              <a:buNone/>
              <a:defRPr b="0" i="0"/>
            </a:pPr>
            <a:endParaRPr lang="1049" sz="3800" i="1" dirty="0"/>
          </a:p>
          <a:p>
            <a:pPr algn="r">
              <a:buNone/>
              <a:defRPr b="0" i="0"/>
            </a:pPr>
            <a:r>
              <a:rPr lang="1049" dirty="0" smtClean="0"/>
              <a:t>Шоги Эффенди. «Призыв к народам», Введение</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404664"/>
            <a:ext cx="10801200" cy="6048672"/>
          </a:xfrm>
        </p:spPr>
        <p:txBody>
          <a:bodyPr>
            <a:normAutofit fontScale="95000"/>
          </a:bodyPr>
          <a:lstStyle/>
          <a:p>
            <a:pPr algn="ctr">
              <a:buNone/>
              <a:defRPr b="0" i="0"/>
            </a:pPr>
            <a:r>
              <a:rPr lang="1049" sz="4200" b="1" dirty="0"/>
              <a:t>Я Солнце Мудрости и Океан Знания. </a:t>
            </a:r>
          </a:p>
          <a:p>
            <a:pPr algn="ctr">
              <a:buNone/>
              <a:defRPr b="0" i="0"/>
            </a:pPr>
            <a:r>
              <a:rPr lang="1049" sz="4200" dirty="0"/>
              <a:t> </a:t>
            </a:r>
            <a:r>
              <a:rPr lang="1049" sz="4200" b="1" dirty="0" smtClean="0"/>
              <a:t>Я </a:t>
            </a:r>
            <a:r>
              <a:rPr lang="1049" sz="4200" b="1" dirty="0"/>
              <a:t>ободряю слабых и воскрешаю мёртвых. </a:t>
            </a:r>
          </a:p>
          <a:p>
            <a:pPr algn="ctr">
              <a:buNone/>
              <a:defRPr b="0" i="0"/>
            </a:pPr>
            <a:r>
              <a:rPr lang="1049" sz="4200" b="1" dirty="0"/>
              <a:t>Я Свет направляющий, что озаряет путь. </a:t>
            </a:r>
          </a:p>
          <a:p>
            <a:pPr algn="ctr">
              <a:buNone/>
              <a:defRPr b="0" i="0"/>
            </a:pPr>
            <a:r>
              <a:rPr lang="1049" sz="4200" b="1" dirty="0" smtClean="0"/>
              <a:t>Я </a:t>
            </a:r>
            <a:r>
              <a:rPr lang="1049" sz="4200" b="1" dirty="0"/>
              <a:t>Царский Сокол на деснице Всемогущего. </a:t>
            </a:r>
          </a:p>
          <a:p>
            <a:pPr algn="ctr">
              <a:buNone/>
              <a:defRPr b="0" i="0"/>
            </a:pPr>
            <a:r>
              <a:rPr lang="1049" sz="4200" b="1" dirty="0" smtClean="0"/>
              <a:t>Я </a:t>
            </a:r>
            <a:r>
              <a:rPr lang="1049" sz="4200" b="1" dirty="0"/>
              <a:t>раскрываю поникшие крылья всякой раненой птицы и отправляю её в полёт.</a:t>
            </a:r>
          </a:p>
          <a:p>
            <a:pPr algn="r">
              <a:buNone/>
              <a:defRPr b="0" i="0"/>
            </a:pPr>
            <a:endParaRPr lang="ru-RU" dirty="0" smtClean="0"/>
          </a:p>
          <a:p>
            <a:pPr algn="r">
              <a:buNone/>
              <a:defRPr b="0" i="0"/>
            </a:pPr>
            <a:r>
              <a:rPr lang="1049" dirty="0" smtClean="0"/>
              <a:t>(</a:t>
            </a:r>
            <a:r>
              <a:rPr lang="1049" dirty="0" smtClean="0"/>
              <a:t>Бахаулла. Лаух-и-Максуд)</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91344" y="260648"/>
            <a:ext cx="11881320" cy="6336704"/>
          </a:xfrm>
        </p:spPr>
        <p:txBody>
          <a:bodyPr>
            <a:noAutofit/>
          </a:bodyPr>
          <a:lstStyle/>
          <a:p>
            <a:pPr>
              <a:buNone/>
              <a:defRPr b="0" i="0"/>
            </a:pPr>
            <a:r>
              <a:rPr lang="1049" sz="1800" dirty="0"/>
              <a:t>Разговорились однажды в животе беременной женщины два младенца. </a:t>
            </a:r>
            <a:r>
              <a:rPr lang="1049" sz="1800" dirty="0"/>
              <a:t>Один из них был верующим, а </a:t>
            </a:r>
            <a:r>
              <a:rPr lang="1049" sz="1800" dirty="0" smtClean="0"/>
              <a:t>другой</a:t>
            </a:r>
            <a:r>
              <a:rPr lang="ru-RU" sz="1800" dirty="0"/>
              <a:t> —</a:t>
            </a:r>
            <a:r>
              <a:rPr lang="1049" sz="1800" dirty="0" smtClean="0"/>
              <a:t> неверующим</a:t>
            </a:r>
            <a:r>
              <a:rPr lang="1049" sz="1800" dirty="0"/>
              <a:t>.</a:t>
            </a:r>
          </a:p>
          <a:p>
            <a:pPr>
              <a:buNone/>
              <a:defRPr b="0" i="0"/>
            </a:pPr>
            <a:r>
              <a:rPr lang="1049" sz="1800" dirty="0"/>
              <a:t>— Ты веришь в жизнь после родов? — спрашивает брата неверующий младенец.</a:t>
            </a:r>
          </a:p>
          <a:p>
            <a:pPr>
              <a:buNone/>
              <a:defRPr b="0" i="0"/>
            </a:pPr>
            <a:r>
              <a:rPr lang="1049" sz="1800" dirty="0"/>
              <a:t>— Конечно, — ответил тот. — Ясное дело, что жизнь после родов существует. Мы здесь только для того, чтобы окрепнуть и быть готовыми к тому, что нас ждёт потом.</a:t>
            </a:r>
          </a:p>
          <a:p>
            <a:pPr>
              <a:buNone/>
              <a:defRPr b="0" i="0"/>
            </a:pPr>
            <a:r>
              <a:rPr lang="1049" sz="1800" dirty="0"/>
              <a:t>— Глупость,— возразил ему брат. — Никакой жизни после родов не бывает. Ты хоть можешь представить, как она будет выглядеть?</a:t>
            </a:r>
          </a:p>
          <a:p>
            <a:pPr>
              <a:buNone/>
              <a:defRPr b="0" i="0"/>
            </a:pPr>
            <a:r>
              <a:rPr lang="1049" sz="1800" dirty="0"/>
              <a:t>— Я не знаю всех деталей,— сказал верующий младенец,— но верю, что там будет больше света. Может быть, в той жизни мы даже будем сами ходить и есть своим ртом.</a:t>
            </a:r>
          </a:p>
          <a:p>
            <a:pPr>
              <a:buNone/>
              <a:defRPr b="0" i="0"/>
            </a:pPr>
            <a:r>
              <a:rPr lang="1049" sz="1800" dirty="0"/>
              <a:t>— Какая ерунда,— возразил ему брат. — Это же невозможно: самим ходить и есть ртом. Об этом даже говорить смешно! У нас есть пуповина, которая нас питает. Наша жизнь — пуповина, она и так слишком коротка, чтобы думать ещё о чём-то другом.</a:t>
            </a:r>
          </a:p>
          <a:p>
            <a:pPr>
              <a:buNone/>
              <a:defRPr b="0" i="0"/>
            </a:pPr>
            <a:r>
              <a:rPr lang="1049" sz="1800" dirty="0"/>
              <a:t>— Но там всё будет совсем по-другому,— ответил верующий младенец. — В любом случае, мы там увидим маму, и она позаботится о нас.</a:t>
            </a:r>
          </a:p>
          <a:p>
            <a:pPr>
              <a:buNone/>
              <a:defRPr b="0" i="0"/>
            </a:pPr>
            <a:r>
              <a:rPr lang="1049" sz="1800" dirty="0"/>
              <a:t>— Маму? Ты веришь в маму? И где же она находится?</a:t>
            </a:r>
          </a:p>
          <a:p>
            <a:pPr>
              <a:buNone/>
              <a:defRPr b="0" i="0"/>
            </a:pPr>
            <a:r>
              <a:rPr lang="1049" sz="1800" dirty="0"/>
              <a:t>— Она везде, вокруг нас, мы в ней пребываем. </a:t>
            </a:r>
            <a:r>
              <a:rPr lang="1049" sz="1800" dirty="0"/>
              <a:t>Благодаря ей мы </a:t>
            </a:r>
            <a:r>
              <a:rPr lang="1049" sz="1800" dirty="0" smtClean="0"/>
              <a:t>живём</a:t>
            </a:r>
            <a:r>
              <a:rPr lang="1049" sz="1800" dirty="0"/>
              <a:t>. </a:t>
            </a:r>
            <a:r>
              <a:rPr lang="1049" sz="1800" dirty="0"/>
              <a:t>Без неё мы просто не могли бы существовать.</a:t>
            </a:r>
          </a:p>
          <a:p>
            <a:pPr>
              <a:buNone/>
              <a:defRPr b="0" i="0"/>
            </a:pPr>
            <a:r>
              <a:rPr lang="1049" sz="1800" dirty="0"/>
              <a:t>— Полная ерунда. Я не видел никакой мамы, и поэтому для меня очевидно, что её просто нет! — воскликнул неверующий младенец.</a:t>
            </a:r>
          </a:p>
          <a:p>
            <a:pPr>
              <a:buNone/>
              <a:defRPr b="0" i="0"/>
            </a:pPr>
            <a:r>
              <a:rPr lang="ru-RU" sz="1800" dirty="0"/>
              <a:t>— </a:t>
            </a:r>
            <a:r>
              <a:rPr lang="1049" sz="1800" dirty="0"/>
              <a:t>А я точно знаю, что она есть, — сказал верующий. — Иногда, когда всё вокруг затихает, можно даже услышать, как она поёт, и почувствовать, как она гладит нас. </a:t>
            </a:r>
            <a:r>
              <a:rPr lang="1049" sz="1800" dirty="0"/>
              <a:t>Вот увидишь, наша настоящая жизнь начнётся только тогда, когда мы родимся</a:t>
            </a:r>
            <a:r>
              <a:rPr lang="1049" sz="1800" dirty="0" smtClean="0"/>
              <a:t>.</a:t>
            </a:r>
            <a:endParaRPr lang="en-GB" sz="18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b="0" i="0"/>
            </a:pPr>
            <a:endParaRPr lang="en-GB"/>
          </a:p>
        </p:txBody>
      </p:sp>
      <p:sp>
        <p:nvSpPr>
          <p:cNvPr id="3" name="Content Placeholder 2"/>
          <p:cNvSpPr>
            <a:spLocks noGrp="1"/>
          </p:cNvSpPr>
          <p:nvPr>
            <p:ph idx="1"/>
          </p:nvPr>
        </p:nvSpPr>
        <p:spPr/>
        <p:txBody>
          <a:bodyPr>
            <a:normAutofit fontScale="95000"/>
          </a:bodyPr>
          <a:lstStyle/>
          <a:p>
            <a:pPr algn="ctr">
              <a:buNone/>
              <a:defRPr b="0" i="0"/>
            </a:pPr>
            <a:r>
              <a:rPr lang="1049" sz="4000" b="1" i="1"/>
              <a:t>Мир иной столь же отличен от сего мира, сколь сей мир непохож на окружение ребёнка, пребывающего в утробе матери.</a:t>
            </a:r>
          </a:p>
          <a:p>
            <a:pPr algn="ctr">
              <a:buNone/>
              <a:defRPr b="0" i="0"/>
            </a:pPr>
            <a:endParaRPr lang="1049" sz="4000" b="1" i="1"/>
          </a:p>
          <a:p>
            <a:pPr algn="ctr">
              <a:buNone/>
              <a:defRPr b="0" i="0"/>
            </a:pPr>
            <a:endParaRPr lang="1049" sz="3600" b="1" i="1"/>
          </a:p>
          <a:p>
            <a:pPr algn="ctr">
              <a:buNone/>
              <a:defRPr b="0" i="0"/>
            </a:pPr>
            <a:r>
              <a:rPr lang="1049" sz="2400"/>
              <a:t>(Бахаулла. «Крупицы», LXXXI)</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332656"/>
            <a:ext cx="11665296" cy="6264696"/>
          </a:xfrm>
        </p:spPr>
        <p:txBody>
          <a:bodyPr>
            <a:noAutofit/>
          </a:bodyPr>
          <a:lstStyle/>
          <a:p>
            <a:pPr algn="ctr">
              <a:buNone/>
              <a:defRPr b="0" i="0"/>
            </a:pPr>
            <a:r>
              <a:rPr lang="1049" sz="2400" b="1" i="1" dirty="0" smtClean="0">
                <a:latin typeface="Times New Roman" pitchFamily="18" charset="0"/>
                <a:cs typeface="Times New Roman" pitchFamily="18" charset="0"/>
              </a:rPr>
              <a:t>Эта </a:t>
            </a:r>
            <a:r>
              <a:rPr lang="1049" sz="2400" b="1" i="1" dirty="0">
                <a:latin typeface="Times New Roman" pitchFamily="18" charset="0"/>
                <a:cs typeface="Times New Roman" pitchFamily="18" charset="0"/>
              </a:rPr>
              <a:t>жизнь — подготовка</a:t>
            </a:r>
          </a:p>
          <a:p>
            <a:pPr>
              <a:buNone/>
              <a:defRPr b="0" i="0"/>
            </a:pPr>
            <a:r>
              <a:rPr lang="1049" sz="2400" b="1" i="1" dirty="0">
                <a:latin typeface="Times New Roman" pitchFamily="18" charset="0"/>
                <a:cs typeface="Times New Roman" pitchFamily="18" charset="0"/>
              </a:rPr>
              <a:t>В начале своей жизни человек был эмбрионом в мире материнской утробы. Там он получил способности и дары, нужные для своего будущего существования. Силы и возможности, необходимые для этого мира, были дарованы ему в том ограниченном состоянии. В этом мире ему нужны глаза; он получил их, в зачаточном состоянии, в мире ином. Ему нужны уши; он приобрёл их там, уже готовые и ждущие его нового существования. </a:t>
            </a:r>
            <a:r>
              <a:rPr lang="1049" sz="2400" b="1" i="1" dirty="0">
                <a:latin typeface="Times New Roman" pitchFamily="18" charset="0"/>
                <a:cs typeface="Times New Roman" pitchFamily="18" charset="0"/>
              </a:rPr>
              <a:t>Требующиеся ему в этом мире силы были дарованы ему в мире материнской утробы, </a:t>
            </a:r>
            <a:r>
              <a:rPr lang="1049" sz="2400" b="1" i="1" dirty="0" smtClean="0">
                <a:latin typeface="Times New Roman" pitchFamily="18" charset="0"/>
                <a:cs typeface="Times New Roman" pitchFamily="18" charset="0"/>
              </a:rPr>
              <a:t>так </a:t>
            </a:r>
            <a:r>
              <a:rPr lang="1049" sz="2400" b="1" i="1" dirty="0">
                <a:latin typeface="Times New Roman" pitchFamily="18" charset="0"/>
                <a:cs typeface="Times New Roman" pitchFamily="18" charset="0"/>
              </a:rPr>
              <a:t>что, когда он пришёл в сие царство существования, он обладал не только всеми необходимыми функциями и силами, но и нашёл здесь уже заранее заготовленную для него материальную поддержку.</a:t>
            </a:r>
            <a:r>
              <a:rPr lang="1049" sz="2400" dirty="0">
                <a:latin typeface="Times New Roman" pitchFamily="18" charset="0"/>
                <a:cs typeface="Times New Roman" pitchFamily="18" charset="0"/>
              </a:rPr>
              <a:t> </a:t>
            </a:r>
            <a:r>
              <a:rPr lang="1049" sz="2400" b="1" i="1" dirty="0">
                <a:latin typeface="Times New Roman" pitchFamily="18" charset="0"/>
                <a:cs typeface="Times New Roman" pitchFamily="18" charset="0"/>
              </a:rPr>
              <a:t>Следовательно, в этом мире он должен готовить себя для грядущей жизни. То, что нужно ему в мире Царствия, должно быть обретено здесь. Как он готовил себя в мире материнской утробы, приобретая силы, необходимые в сей сфере бытия, так же и в сём мире должны быть обретены силы, которые ему понадобятся для Божественного бытия.</a:t>
            </a:r>
          </a:p>
          <a:p>
            <a:pPr>
              <a:buNone/>
              <a:defRPr b="0" i="0"/>
            </a:pPr>
            <a:endParaRPr lang="1049" sz="800" b="1" i="1" dirty="0">
              <a:latin typeface="Times New Roman" pitchFamily="18" charset="0"/>
              <a:cs typeface="Times New Roman" pitchFamily="18" charset="0"/>
            </a:endParaRPr>
          </a:p>
          <a:p>
            <a:pPr>
              <a:buNone/>
              <a:defRPr b="0" i="0"/>
            </a:pPr>
            <a:endParaRPr lang="1049" sz="800" b="1" i="1" dirty="0">
              <a:latin typeface="Times New Roman" pitchFamily="18" charset="0"/>
              <a:cs typeface="Times New Roman" pitchFamily="18" charset="0"/>
            </a:endParaRPr>
          </a:p>
          <a:p>
            <a:pPr algn="r">
              <a:buNone/>
              <a:defRPr b="0" i="0"/>
            </a:pPr>
            <a:r>
              <a:rPr lang="1049" sz="900" dirty="0"/>
              <a:t>                                                                                                                 </a:t>
            </a:r>
            <a:r>
              <a:rPr lang="1049" sz="1600" dirty="0"/>
              <a:t>(Абдул-Баха: «Провозглашение всеобщего мира», стр. 225-226)</a:t>
            </a:r>
            <a:endParaRPr lang="1049" sz="1800" b="1" i="1" dirty="0">
              <a:latin typeface="Times New Roman" pitchFamily="18" charset="0"/>
              <a:cs typeface="Times New Roman" pitchFamily="18"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4.10.24"/>
  <p:tag name="AS_TITLE" val="Aspose.Slides for .NET 4.0 Client Profile"/>
  <p:tag name="AS_VERSION" val="14.8.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5462</TotalTime>
  <Words>5231</Words>
  <Application>Microsoft Office PowerPoint</Application>
  <PresentationFormat>Широкоэкранный</PresentationFormat>
  <Paragraphs>200</Paragraphs>
  <Slides>65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65</vt:i4>
      </vt:variant>
    </vt:vector>
  </HeadingPairs>
  <TitlesOfParts>
    <vt:vector size="70" baseType="lpstr">
      <vt:lpstr>Arial</vt:lpstr>
      <vt:lpstr>Arial Cyr70b</vt:lpstr>
      <vt:lpstr>Calibri</vt:lpstr>
      <vt:lpstr>Times New Roman</vt:lpstr>
      <vt:lpstr>Office Theme</vt:lpstr>
      <vt:lpstr>Миссия Бахауллы</vt:lpstr>
      <vt:lpstr>Презентация PowerPoint</vt:lpstr>
      <vt:lpstr>Презентация PowerPoint</vt:lpstr>
      <vt:lpstr>Презентация PowerPoint</vt:lpstr>
      <vt:lpstr>Предназначение физического мира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такое «эго»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Духовные 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Смотрите на мир как на человеческое тело</vt:lpstr>
      <vt:lpstr>Презентация PowerPoint</vt:lpstr>
      <vt:lpstr>Презентация PowerPoint</vt:lpstr>
      <vt:lpstr>Презентация PowerPoint</vt:lpstr>
      <vt:lpstr>Презентация PowerPoint</vt:lpstr>
      <vt:lpstr>Презентация PowerPoint</vt:lpstr>
      <vt:lpstr>Доброжелатели и работа бахаи</vt:lpstr>
      <vt:lpstr>Презентация PowerPoint</vt:lpstr>
      <vt:lpstr>Презентация PowerPoint</vt:lpstr>
      <vt:lpstr>Презентация PowerPoint</vt:lpstr>
      <vt:lpstr>Презентация PowerPoint</vt:lpstr>
      <vt:lpstr>Апокалиптическая смута</vt:lpstr>
      <vt:lpstr>Презентация PowerPoint</vt:lpstr>
      <vt:lpstr>Религия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staheri</dc:creator>
  <cp:lastModifiedBy>Vladimir Chupin</cp:lastModifiedBy>
  <cp:revision>71</cp:revision>
  <dcterms:created xsi:type="dcterms:W3CDTF">2016-08-04T12:57:38Z</dcterms:created>
  <dcterms:modified xsi:type="dcterms:W3CDTF">2016-08-14T16:35:28Z</dcterms:modified>
</cp:coreProperties>
</file>